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0"/>
  </p:notesMasterIdLst>
  <p:sldIdLst>
    <p:sldId id="256" r:id="rId2"/>
    <p:sldId id="260" r:id="rId3"/>
    <p:sldId id="258" r:id="rId4"/>
    <p:sldId id="262" r:id="rId5"/>
    <p:sldId id="261" r:id="rId6"/>
    <p:sldId id="267" r:id="rId7"/>
    <p:sldId id="259" r:id="rId8"/>
    <p:sldId id="269" r:id="rId9"/>
    <p:sldId id="272" r:id="rId10"/>
    <p:sldId id="302" r:id="rId11"/>
    <p:sldId id="274" r:id="rId12"/>
    <p:sldId id="280" r:id="rId13"/>
    <p:sldId id="306" r:id="rId14"/>
    <p:sldId id="307" r:id="rId15"/>
    <p:sldId id="275" r:id="rId16"/>
    <p:sldId id="281" r:id="rId17"/>
    <p:sldId id="282" r:id="rId18"/>
    <p:sldId id="284" r:id="rId1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1"/>
    </p:embeddedFont>
    <p:embeddedFont>
      <p:font typeface="Reem Kufi" panose="020B0604020202020204"/>
      <p:regular r:id="rId22"/>
    </p:embeddedFont>
    <p:embeddedFont>
      <p:font typeface="Source Sans Pro" panose="020B0503030403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ECECDC-F1DF-4AC7-B1E0-DC28A20CA177}">
  <a:tblStyle styleId="{3FECECDC-F1DF-4AC7-B1E0-DC28A20CA1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533C64-71D7-44A9-AEF9-05B77E424038}" type="doc">
      <dgm:prSet loTypeId="urn:microsoft.com/office/officeart/2005/8/layout/process1" loCatId="process" qsTypeId="urn:microsoft.com/office/officeart/2005/8/quickstyle/simple3" qsCatId="simple" csTypeId="urn:microsoft.com/office/officeart/2005/8/colors/colorful1" csCatId="colorful" phldr="1"/>
      <dgm:spPr/>
    </dgm:pt>
    <dgm:pt modelId="{16CA2DE6-30E1-4C3E-B6F0-DA76C91D7014}">
      <dgm:prSet phldrT="[Texto]" custT="1"/>
      <dgm:spPr/>
      <dgm:t>
        <a:bodyPr/>
        <a:lstStyle/>
        <a:p>
          <a:r>
            <a:rPr lang="es-CO" sz="1000" b="1" dirty="0">
              <a:solidFill>
                <a:schemeClr val="accent3">
                  <a:lumMod val="50000"/>
                </a:schemeClr>
              </a:solidFill>
              <a:latin typeface="Source Sans Pro"/>
              <a:ea typeface="Source Sans Pro"/>
              <a:sym typeface="Source Sans Pro"/>
            </a:rPr>
            <a:t>Aplicar transferencia de aprendizaje</a:t>
          </a:r>
          <a:endParaRPr lang="es-CO" sz="1000" b="1" dirty="0">
            <a:solidFill>
              <a:schemeClr val="accent3">
                <a:lumMod val="50000"/>
              </a:schemeClr>
            </a:solidFill>
          </a:endParaRPr>
        </a:p>
      </dgm:t>
    </dgm:pt>
    <dgm:pt modelId="{7245F993-17B2-4BB9-8B00-4D127EDC6799}" type="parTrans" cxnId="{28F002B0-1B85-4F38-BF68-4CE8CFEDE18B}">
      <dgm:prSet/>
      <dgm:spPr/>
      <dgm:t>
        <a:bodyPr/>
        <a:lstStyle/>
        <a:p>
          <a:endParaRPr lang="es-CO"/>
        </a:p>
      </dgm:t>
    </dgm:pt>
    <dgm:pt modelId="{DB722DA2-EC61-47DC-9990-5AA60611BCF5}" type="sibTrans" cxnId="{28F002B0-1B85-4F38-BF68-4CE8CFEDE18B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s-CO"/>
        </a:p>
      </dgm:t>
    </dgm:pt>
    <dgm:pt modelId="{7445FCC1-530B-4279-8440-97F8417DE381}">
      <dgm:prSet phldrT="[Texto]" custT="1"/>
      <dgm:spPr/>
      <dgm:t>
        <a:bodyPr/>
        <a:lstStyle/>
        <a:p>
          <a:r>
            <a:rPr lang="es-ES" sz="1000" b="1" dirty="0">
              <a:solidFill>
                <a:schemeClr val="accent1">
                  <a:lumMod val="50000"/>
                </a:schemeClr>
              </a:solidFill>
            </a:rPr>
            <a:t>Entrenamiento: Reconstrucción de RGB a RGB</a:t>
          </a:r>
          <a:endParaRPr lang="es-CO" sz="1000" b="1" dirty="0">
            <a:solidFill>
              <a:schemeClr val="accent1">
                <a:lumMod val="50000"/>
              </a:schemeClr>
            </a:solidFill>
          </a:endParaRPr>
        </a:p>
      </dgm:t>
    </dgm:pt>
    <dgm:pt modelId="{74D8AF02-5C42-4D00-8864-F9202030F267}" type="parTrans" cxnId="{3F2A4B3A-7A09-4CA3-AF7D-2C337EBC50D8}">
      <dgm:prSet/>
      <dgm:spPr/>
      <dgm:t>
        <a:bodyPr/>
        <a:lstStyle/>
        <a:p>
          <a:endParaRPr lang="es-CO"/>
        </a:p>
      </dgm:t>
    </dgm:pt>
    <dgm:pt modelId="{3F1CEEB5-772C-4B7B-840E-4CCE3C9CE274}" type="sibTrans" cxnId="{3F2A4B3A-7A09-4CA3-AF7D-2C337EBC50D8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s-CO"/>
        </a:p>
      </dgm:t>
    </dgm:pt>
    <dgm:pt modelId="{1CE6D828-130C-402D-8FFA-4C63F00CCCDD}">
      <dgm:prSet phldrT="[Texto]" custT="1"/>
      <dgm:spPr/>
      <dgm:t>
        <a:bodyPr/>
        <a:lstStyle/>
        <a:p>
          <a:r>
            <a:rPr lang="es-ES" sz="1000" b="1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sym typeface="Source Sans Pro"/>
            </a:rPr>
            <a:t>Generalizar mejor el mapeo de características de las imágenes en el dataset</a:t>
          </a:r>
          <a:endParaRPr lang="es-CO" sz="1000" b="1" dirty="0">
            <a:solidFill>
              <a:schemeClr val="accent5">
                <a:lumMod val="50000"/>
              </a:schemeClr>
            </a:solidFill>
          </a:endParaRPr>
        </a:p>
      </dgm:t>
    </dgm:pt>
    <dgm:pt modelId="{FCDD276E-ED4F-467D-869C-C6A5C6300F78}" type="parTrans" cxnId="{F2D061A9-DAF4-43D0-9D4A-C28ABA35A1D9}">
      <dgm:prSet/>
      <dgm:spPr/>
      <dgm:t>
        <a:bodyPr/>
        <a:lstStyle/>
        <a:p>
          <a:endParaRPr lang="es-CO"/>
        </a:p>
      </dgm:t>
    </dgm:pt>
    <dgm:pt modelId="{A0DF1506-6755-49C6-8463-90664097BB19}" type="sibTrans" cxnId="{F2D061A9-DAF4-43D0-9D4A-C28ABA35A1D9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endParaRPr lang="es-CO"/>
        </a:p>
      </dgm:t>
    </dgm:pt>
    <dgm:pt modelId="{49F7A246-B268-43D2-9D70-DFF4BB7C9978}">
      <dgm:prSet phldrT="[Texto]" custT="1"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s-ES" sz="1000" b="1" dirty="0">
              <a:solidFill>
                <a:schemeClr val="accent5">
                  <a:lumMod val="50000"/>
                </a:schemeClr>
              </a:solidFill>
            </a:rPr>
            <a:t>Evitar el sobre-ajuste (overfitting)</a:t>
          </a:r>
          <a:endParaRPr lang="es-CO" sz="1000" b="1" dirty="0">
            <a:solidFill>
              <a:schemeClr val="bg2">
                <a:lumMod val="50000"/>
              </a:schemeClr>
            </a:solidFill>
          </a:endParaRPr>
        </a:p>
      </dgm:t>
    </dgm:pt>
    <dgm:pt modelId="{6DA2BDBE-6DC3-4B0D-AE2F-3CDEF1AB6BF7}" type="parTrans" cxnId="{9ADBAF58-7F4B-4DDC-8ECA-F0139DC2330B}">
      <dgm:prSet/>
      <dgm:spPr/>
      <dgm:t>
        <a:bodyPr/>
        <a:lstStyle/>
        <a:p>
          <a:endParaRPr lang="es-CO"/>
        </a:p>
      </dgm:t>
    </dgm:pt>
    <dgm:pt modelId="{193028A4-F254-4E8D-A04E-182403D1F189}" type="sibTrans" cxnId="{9ADBAF58-7F4B-4DDC-8ECA-F0139DC2330B}">
      <dgm:prSet custT="1"/>
      <dgm:spPr>
        <a:solidFill>
          <a:srgbClr val="637B7F">
            <a:lumMod val="7500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600" kern="120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BEDF76F1-B4EE-43EC-BC14-BF78003BB2C6}" type="pres">
      <dgm:prSet presAssocID="{08533C64-71D7-44A9-AEF9-05B77E424038}" presName="Name0" presStyleCnt="0">
        <dgm:presLayoutVars>
          <dgm:dir/>
          <dgm:resizeHandles val="exact"/>
        </dgm:presLayoutVars>
      </dgm:prSet>
      <dgm:spPr/>
    </dgm:pt>
    <dgm:pt modelId="{210221DE-B682-474F-B40F-0E215E640111}" type="pres">
      <dgm:prSet presAssocID="{49F7A246-B268-43D2-9D70-DFF4BB7C9978}" presName="node" presStyleLbl="node1" presStyleIdx="0" presStyleCnt="4" custScaleX="85062" custScaleY="85449">
        <dgm:presLayoutVars>
          <dgm:bulletEnabled val="1"/>
        </dgm:presLayoutVars>
      </dgm:prSet>
      <dgm:spPr/>
    </dgm:pt>
    <dgm:pt modelId="{8CA63B94-9768-4987-ADBA-DCBF612C9B53}" type="pres">
      <dgm:prSet presAssocID="{193028A4-F254-4E8D-A04E-182403D1F189}" presName="sibTrans" presStyleLbl="sibTrans2D1" presStyleIdx="0" presStyleCnt="3" custScaleX="75113" custScaleY="42138"/>
      <dgm:spPr>
        <a:xfrm>
          <a:off x="1380263" y="691273"/>
          <a:ext cx="306737" cy="358824"/>
        </a:xfrm>
        <a:prstGeom prst="rightArrow">
          <a:avLst>
            <a:gd name="adj1" fmla="val 60000"/>
            <a:gd name="adj2" fmla="val 50000"/>
          </a:avLst>
        </a:prstGeom>
      </dgm:spPr>
    </dgm:pt>
    <dgm:pt modelId="{726A860D-9BF6-4C52-81F8-1019E64CCA33}" type="pres">
      <dgm:prSet presAssocID="{193028A4-F254-4E8D-A04E-182403D1F189}" presName="connectorText" presStyleLbl="sibTrans2D1" presStyleIdx="0" presStyleCnt="3"/>
      <dgm:spPr/>
    </dgm:pt>
    <dgm:pt modelId="{B0A73701-0199-4716-9BAD-EB929CD5223F}" type="pres">
      <dgm:prSet presAssocID="{16CA2DE6-30E1-4C3E-B6F0-DA76C91D7014}" presName="node" presStyleLbl="node1" presStyleIdx="1" presStyleCnt="4" custScaleX="84809" custScaleY="85203">
        <dgm:presLayoutVars>
          <dgm:bulletEnabled val="1"/>
        </dgm:presLayoutVars>
      </dgm:prSet>
      <dgm:spPr/>
    </dgm:pt>
    <dgm:pt modelId="{AFEDA20F-18BD-4AF4-A328-4E2BBE9D8437}" type="pres">
      <dgm:prSet presAssocID="{DB722DA2-EC61-47DC-9990-5AA60611BCF5}" presName="sibTrans" presStyleLbl="sibTrans2D1" presStyleIdx="1" presStyleCnt="3" custScaleX="75328" custScaleY="41622"/>
      <dgm:spPr/>
    </dgm:pt>
    <dgm:pt modelId="{AE49F5F2-5E0E-42F4-BFDC-2CD0EFE67906}" type="pres">
      <dgm:prSet presAssocID="{DB722DA2-EC61-47DC-9990-5AA60611BCF5}" presName="connectorText" presStyleLbl="sibTrans2D1" presStyleIdx="1" presStyleCnt="3"/>
      <dgm:spPr/>
    </dgm:pt>
    <dgm:pt modelId="{25923CE5-9FD0-4F5C-8AEF-524D15F0E339}" type="pres">
      <dgm:prSet presAssocID="{7445FCC1-530B-4279-8440-97F8417DE381}" presName="node" presStyleLbl="node1" presStyleIdx="2" presStyleCnt="4" custScaleX="84809" custScaleY="85203">
        <dgm:presLayoutVars>
          <dgm:bulletEnabled val="1"/>
        </dgm:presLayoutVars>
      </dgm:prSet>
      <dgm:spPr/>
    </dgm:pt>
    <dgm:pt modelId="{17F63F16-D368-40D7-8A02-79CF30B33B1F}" type="pres">
      <dgm:prSet presAssocID="{3F1CEEB5-772C-4B7B-840E-4CCE3C9CE274}" presName="sibTrans" presStyleLbl="sibTrans2D1" presStyleIdx="2" presStyleCnt="3" custScaleX="75328" custScaleY="41622"/>
      <dgm:spPr/>
    </dgm:pt>
    <dgm:pt modelId="{F07356F3-3C79-4D43-8D52-C78B59EC9DC2}" type="pres">
      <dgm:prSet presAssocID="{3F1CEEB5-772C-4B7B-840E-4CCE3C9CE274}" presName="connectorText" presStyleLbl="sibTrans2D1" presStyleIdx="2" presStyleCnt="3"/>
      <dgm:spPr/>
    </dgm:pt>
    <dgm:pt modelId="{F2CA62BB-DDB6-4855-8BB2-C2B722EF5DD1}" type="pres">
      <dgm:prSet presAssocID="{1CE6D828-130C-402D-8FFA-4C63F00CCCDD}" presName="node" presStyleLbl="node1" presStyleIdx="3" presStyleCnt="4" custScaleX="84809" custScaleY="85203">
        <dgm:presLayoutVars>
          <dgm:bulletEnabled val="1"/>
        </dgm:presLayoutVars>
      </dgm:prSet>
      <dgm:spPr/>
    </dgm:pt>
  </dgm:ptLst>
  <dgm:cxnLst>
    <dgm:cxn modelId="{23C79608-A475-4419-97D3-114E60967288}" type="presOf" srcId="{08533C64-71D7-44A9-AEF9-05B77E424038}" destId="{BEDF76F1-B4EE-43EC-BC14-BF78003BB2C6}" srcOrd="0" destOrd="0" presId="urn:microsoft.com/office/officeart/2005/8/layout/process1"/>
    <dgm:cxn modelId="{2D66CE17-DD30-4AFB-8A8E-499B96A1F7AA}" type="presOf" srcId="{3F1CEEB5-772C-4B7B-840E-4CCE3C9CE274}" destId="{F07356F3-3C79-4D43-8D52-C78B59EC9DC2}" srcOrd="1" destOrd="0" presId="urn:microsoft.com/office/officeart/2005/8/layout/process1"/>
    <dgm:cxn modelId="{FF4E8430-5F69-47FB-872A-A40B8248FB94}" type="presOf" srcId="{16CA2DE6-30E1-4C3E-B6F0-DA76C91D7014}" destId="{B0A73701-0199-4716-9BAD-EB929CD5223F}" srcOrd="0" destOrd="0" presId="urn:microsoft.com/office/officeart/2005/8/layout/process1"/>
    <dgm:cxn modelId="{C5D71D32-ED8A-4A0D-98F1-D121F4946F9D}" type="presOf" srcId="{193028A4-F254-4E8D-A04E-182403D1F189}" destId="{726A860D-9BF6-4C52-81F8-1019E64CCA33}" srcOrd="1" destOrd="0" presId="urn:microsoft.com/office/officeart/2005/8/layout/process1"/>
    <dgm:cxn modelId="{3F2A4B3A-7A09-4CA3-AF7D-2C337EBC50D8}" srcId="{08533C64-71D7-44A9-AEF9-05B77E424038}" destId="{7445FCC1-530B-4279-8440-97F8417DE381}" srcOrd="2" destOrd="0" parTransId="{74D8AF02-5C42-4D00-8864-F9202030F267}" sibTransId="{3F1CEEB5-772C-4B7B-840E-4CCE3C9CE274}"/>
    <dgm:cxn modelId="{71AA265D-35DF-4135-AA54-A7ACF61977A5}" type="presOf" srcId="{1CE6D828-130C-402D-8FFA-4C63F00CCCDD}" destId="{F2CA62BB-DDB6-4855-8BB2-C2B722EF5DD1}" srcOrd="0" destOrd="0" presId="urn:microsoft.com/office/officeart/2005/8/layout/process1"/>
    <dgm:cxn modelId="{BD9FD341-C089-4255-ABFE-C41B598BA999}" type="presOf" srcId="{7445FCC1-530B-4279-8440-97F8417DE381}" destId="{25923CE5-9FD0-4F5C-8AEF-524D15F0E339}" srcOrd="0" destOrd="0" presId="urn:microsoft.com/office/officeart/2005/8/layout/process1"/>
    <dgm:cxn modelId="{9ADBAF58-7F4B-4DDC-8ECA-F0139DC2330B}" srcId="{08533C64-71D7-44A9-AEF9-05B77E424038}" destId="{49F7A246-B268-43D2-9D70-DFF4BB7C9978}" srcOrd="0" destOrd="0" parTransId="{6DA2BDBE-6DC3-4B0D-AE2F-3CDEF1AB6BF7}" sibTransId="{193028A4-F254-4E8D-A04E-182403D1F189}"/>
    <dgm:cxn modelId="{43A82B80-4BD6-400E-8F2D-9E1899A1F2F2}" type="presOf" srcId="{193028A4-F254-4E8D-A04E-182403D1F189}" destId="{8CA63B94-9768-4987-ADBA-DCBF612C9B53}" srcOrd="0" destOrd="0" presId="urn:microsoft.com/office/officeart/2005/8/layout/process1"/>
    <dgm:cxn modelId="{A7C3DA90-D091-451D-89DD-AB2BC1475D54}" type="presOf" srcId="{DB722DA2-EC61-47DC-9990-5AA60611BCF5}" destId="{AE49F5F2-5E0E-42F4-BFDC-2CD0EFE67906}" srcOrd="1" destOrd="0" presId="urn:microsoft.com/office/officeart/2005/8/layout/process1"/>
    <dgm:cxn modelId="{F2D061A9-DAF4-43D0-9D4A-C28ABA35A1D9}" srcId="{08533C64-71D7-44A9-AEF9-05B77E424038}" destId="{1CE6D828-130C-402D-8FFA-4C63F00CCCDD}" srcOrd="3" destOrd="0" parTransId="{FCDD276E-ED4F-467D-869C-C6A5C6300F78}" sibTransId="{A0DF1506-6755-49C6-8463-90664097BB19}"/>
    <dgm:cxn modelId="{28F002B0-1B85-4F38-BF68-4CE8CFEDE18B}" srcId="{08533C64-71D7-44A9-AEF9-05B77E424038}" destId="{16CA2DE6-30E1-4C3E-B6F0-DA76C91D7014}" srcOrd="1" destOrd="0" parTransId="{7245F993-17B2-4BB9-8B00-4D127EDC6799}" sibTransId="{DB722DA2-EC61-47DC-9990-5AA60611BCF5}"/>
    <dgm:cxn modelId="{CCE09BD9-770A-491F-803A-C3774AD9538B}" type="presOf" srcId="{DB722DA2-EC61-47DC-9990-5AA60611BCF5}" destId="{AFEDA20F-18BD-4AF4-A328-4E2BBE9D8437}" srcOrd="0" destOrd="0" presId="urn:microsoft.com/office/officeart/2005/8/layout/process1"/>
    <dgm:cxn modelId="{7D7AB9DB-1115-4F7A-937A-CE6BBB020BBD}" type="presOf" srcId="{49F7A246-B268-43D2-9D70-DFF4BB7C9978}" destId="{210221DE-B682-474F-B40F-0E215E640111}" srcOrd="0" destOrd="0" presId="urn:microsoft.com/office/officeart/2005/8/layout/process1"/>
    <dgm:cxn modelId="{27E2BCDF-B6D2-45F7-89BC-137E279B9007}" type="presOf" srcId="{3F1CEEB5-772C-4B7B-840E-4CCE3C9CE274}" destId="{17F63F16-D368-40D7-8A02-79CF30B33B1F}" srcOrd="0" destOrd="0" presId="urn:microsoft.com/office/officeart/2005/8/layout/process1"/>
    <dgm:cxn modelId="{E50A47E2-014C-4F50-A71B-4D52D079D7AE}" type="presParOf" srcId="{BEDF76F1-B4EE-43EC-BC14-BF78003BB2C6}" destId="{210221DE-B682-474F-B40F-0E215E640111}" srcOrd="0" destOrd="0" presId="urn:microsoft.com/office/officeart/2005/8/layout/process1"/>
    <dgm:cxn modelId="{E3FEFC30-B2D6-41B9-989E-78C00C47D451}" type="presParOf" srcId="{BEDF76F1-B4EE-43EC-BC14-BF78003BB2C6}" destId="{8CA63B94-9768-4987-ADBA-DCBF612C9B53}" srcOrd="1" destOrd="0" presId="urn:microsoft.com/office/officeart/2005/8/layout/process1"/>
    <dgm:cxn modelId="{891759D4-945D-471A-8CF3-65D61EFC765B}" type="presParOf" srcId="{8CA63B94-9768-4987-ADBA-DCBF612C9B53}" destId="{726A860D-9BF6-4C52-81F8-1019E64CCA33}" srcOrd="0" destOrd="0" presId="urn:microsoft.com/office/officeart/2005/8/layout/process1"/>
    <dgm:cxn modelId="{F340A339-B52A-43F4-ACEE-93C19F9CA168}" type="presParOf" srcId="{BEDF76F1-B4EE-43EC-BC14-BF78003BB2C6}" destId="{B0A73701-0199-4716-9BAD-EB929CD5223F}" srcOrd="2" destOrd="0" presId="urn:microsoft.com/office/officeart/2005/8/layout/process1"/>
    <dgm:cxn modelId="{18EC3864-CBF4-46A4-9174-355F01D69CE2}" type="presParOf" srcId="{BEDF76F1-B4EE-43EC-BC14-BF78003BB2C6}" destId="{AFEDA20F-18BD-4AF4-A328-4E2BBE9D8437}" srcOrd="3" destOrd="0" presId="urn:microsoft.com/office/officeart/2005/8/layout/process1"/>
    <dgm:cxn modelId="{590DCDB5-71B1-4386-8076-3FC7F8E14528}" type="presParOf" srcId="{AFEDA20F-18BD-4AF4-A328-4E2BBE9D8437}" destId="{AE49F5F2-5E0E-42F4-BFDC-2CD0EFE67906}" srcOrd="0" destOrd="0" presId="urn:microsoft.com/office/officeart/2005/8/layout/process1"/>
    <dgm:cxn modelId="{9CDB0D7C-EC48-450F-B0DC-FE50E378CFDC}" type="presParOf" srcId="{BEDF76F1-B4EE-43EC-BC14-BF78003BB2C6}" destId="{25923CE5-9FD0-4F5C-8AEF-524D15F0E339}" srcOrd="4" destOrd="0" presId="urn:microsoft.com/office/officeart/2005/8/layout/process1"/>
    <dgm:cxn modelId="{FD08E1A1-33A3-4622-8E2C-1D320CEF97A2}" type="presParOf" srcId="{BEDF76F1-B4EE-43EC-BC14-BF78003BB2C6}" destId="{17F63F16-D368-40D7-8A02-79CF30B33B1F}" srcOrd="5" destOrd="0" presId="urn:microsoft.com/office/officeart/2005/8/layout/process1"/>
    <dgm:cxn modelId="{46D3EF7E-6B6C-49C1-B93C-60D4CFFCCA14}" type="presParOf" srcId="{17F63F16-D368-40D7-8A02-79CF30B33B1F}" destId="{F07356F3-3C79-4D43-8D52-C78B59EC9DC2}" srcOrd="0" destOrd="0" presId="urn:microsoft.com/office/officeart/2005/8/layout/process1"/>
    <dgm:cxn modelId="{D3D82D0A-7F02-4423-8535-6A29D3482979}" type="presParOf" srcId="{BEDF76F1-B4EE-43EC-BC14-BF78003BB2C6}" destId="{F2CA62BB-DDB6-4855-8BB2-C2B722EF5DD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533C64-71D7-44A9-AEF9-05B77E424038}" type="doc">
      <dgm:prSet loTypeId="urn:microsoft.com/office/officeart/2005/8/layout/process1" loCatId="process" qsTypeId="urn:microsoft.com/office/officeart/2005/8/quickstyle/simple3" qsCatId="simple" csTypeId="urn:microsoft.com/office/officeart/2005/8/colors/colorful1" csCatId="colorful" phldr="1"/>
      <dgm:spPr/>
    </dgm:pt>
    <dgm:pt modelId="{16CA2DE6-30E1-4C3E-B6F0-DA76C91D7014}">
      <dgm:prSet phldrT="[Texto]"/>
      <dgm:spPr>
        <a:solidFill>
          <a:srgbClr val="CCFFCC"/>
        </a:solidFill>
        <a:ln>
          <a:solidFill>
            <a:srgbClr val="00B050"/>
          </a:solidFill>
        </a:ln>
      </dgm:spPr>
      <dgm:t>
        <a:bodyPr/>
        <a:lstStyle/>
        <a:p>
          <a:r>
            <a:rPr lang="es-ES" b="1" dirty="0">
              <a:solidFill>
                <a:srgbClr val="00B050"/>
              </a:solidFill>
            </a:rPr>
            <a:t>350 pares de imágenes (Input y target) para reconstruir</a:t>
          </a:r>
          <a:endParaRPr lang="es-CO" b="1" dirty="0">
            <a:solidFill>
              <a:srgbClr val="00B050"/>
            </a:solidFill>
          </a:endParaRPr>
        </a:p>
      </dgm:t>
    </dgm:pt>
    <dgm:pt modelId="{7245F993-17B2-4BB9-8B00-4D127EDC6799}" type="parTrans" cxnId="{28F002B0-1B85-4F38-BF68-4CE8CFEDE18B}">
      <dgm:prSet/>
      <dgm:spPr/>
      <dgm:t>
        <a:bodyPr/>
        <a:lstStyle/>
        <a:p>
          <a:endParaRPr lang="es-CO"/>
        </a:p>
      </dgm:t>
    </dgm:pt>
    <dgm:pt modelId="{DB722DA2-EC61-47DC-9990-5AA60611BCF5}" type="sibTrans" cxnId="{28F002B0-1B85-4F38-BF68-4CE8CFEDE18B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endParaRPr lang="es-CO"/>
        </a:p>
      </dgm:t>
    </dgm:pt>
    <dgm:pt modelId="{BEDF76F1-B4EE-43EC-BC14-BF78003BB2C6}" type="pres">
      <dgm:prSet presAssocID="{08533C64-71D7-44A9-AEF9-05B77E424038}" presName="Name0" presStyleCnt="0">
        <dgm:presLayoutVars>
          <dgm:dir/>
          <dgm:resizeHandles val="exact"/>
        </dgm:presLayoutVars>
      </dgm:prSet>
      <dgm:spPr/>
    </dgm:pt>
    <dgm:pt modelId="{B0A73701-0199-4716-9BAD-EB929CD5223F}" type="pres">
      <dgm:prSet presAssocID="{16CA2DE6-30E1-4C3E-B6F0-DA76C91D7014}" presName="node" presStyleLbl="node1" presStyleIdx="0" presStyleCnt="1" custScaleX="35335" custScaleY="34941">
        <dgm:presLayoutVars>
          <dgm:bulletEnabled val="1"/>
        </dgm:presLayoutVars>
      </dgm:prSet>
      <dgm:spPr/>
    </dgm:pt>
  </dgm:ptLst>
  <dgm:cxnLst>
    <dgm:cxn modelId="{23C79608-A475-4419-97D3-114E60967288}" type="presOf" srcId="{08533C64-71D7-44A9-AEF9-05B77E424038}" destId="{BEDF76F1-B4EE-43EC-BC14-BF78003BB2C6}" srcOrd="0" destOrd="0" presId="urn:microsoft.com/office/officeart/2005/8/layout/process1"/>
    <dgm:cxn modelId="{FF4E8430-5F69-47FB-872A-A40B8248FB94}" type="presOf" srcId="{16CA2DE6-30E1-4C3E-B6F0-DA76C91D7014}" destId="{B0A73701-0199-4716-9BAD-EB929CD5223F}" srcOrd="0" destOrd="0" presId="urn:microsoft.com/office/officeart/2005/8/layout/process1"/>
    <dgm:cxn modelId="{28F002B0-1B85-4F38-BF68-4CE8CFEDE18B}" srcId="{08533C64-71D7-44A9-AEF9-05B77E424038}" destId="{16CA2DE6-30E1-4C3E-B6F0-DA76C91D7014}" srcOrd="0" destOrd="0" parTransId="{7245F993-17B2-4BB9-8B00-4D127EDC6799}" sibTransId="{DB722DA2-EC61-47DC-9990-5AA60611BCF5}"/>
    <dgm:cxn modelId="{F340A339-B52A-43F4-ACEE-93C19F9CA168}" type="presParOf" srcId="{BEDF76F1-B4EE-43EC-BC14-BF78003BB2C6}" destId="{B0A73701-0199-4716-9BAD-EB929CD5223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0221DE-B682-474F-B40F-0E215E640111}">
      <dsp:nvSpPr>
        <dsp:cNvPr id="0" name=""/>
        <dsp:cNvSpPr/>
      </dsp:nvSpPr>
      <dsp:spPr>
        <a:xfrm>
          <a:off x="4836" y="468620"/>
          <a:ext cx="1230739" cy="8041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solidFill>
            <a:schemeClr val="accent5">
              <a:lumMod val="60000"/>
              <a:lumOff val="40000"/>
            </a:schemeClr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>
              <a:solidFill>
                <a:schemeClr val="accent5">
                  <a:lumMod val="50000"/>
                </a:schemeClr>
              </a:solidFill>
            </a:rPr>
            <a:t>Evitar el sobre-ajuste (overfitting)</a:t>
          </a:r>
          <a:endParaRPr lang="es-CO" sz="10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8388" y="492172"/>
        <a:ext cx="1183635" cy="757026"/>
      </dsp:txXfrm>
    </dsp:sp>
    <dsp:sp modelId="{8CA63B94-9768-4987-ADBA-DCBF612C9B53}">
      <dsp:nvSpPr>
        <dsp:cNvPr id="0" name=""/>
        <dsp:cNvSpPr/>
      </dsp:nvSpPr>
      <dsp:spPr>
        <a:xfrm>
          <a:off x="1418432" y="795085"/>
          <a:ext cx="230399" cy="151201"/>
        </a:xfrm>
        <a:prstGeom prst="rightArrow">
          <a:avLst>
            <a:gd name="adj1" fmla="val 60000"/>
            <a:gd name="adj2" fmla="val 50000"/>
          </a:avLst>
        </a:prstGeom>
        <a:solidFill>
          <a:srgbClr val="637B7F">
            <a:lumMod val="7500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600" kern="1200">
            <a:solidFill>
              <a:srgbClr val="000000"/>
            </a:solidFill>
            <a:latin typeface="Arial"/>
            <a:ea typeface="+mn-ea"/>
            <a:cs typeface="+mn-cs"/>
          </a:endParaRPr>
        </a:p>
      </dsp:txBody>
      <dsp:txXfrm>
        <a:off x="1418432" y="825325"/>
        <a:ext cx="185039" cy="90721"/>
      </dsp:txXfrm>
    </dsp:sp>
    <dsp:sp modelId="{B0A73701-0199-4716-9BAD-EB929CD5223F}">
      <dsp:nvSpPr>
        <dsp:cNvPr id="0" name=""/>
        <dsp:cNvSpPr/>
      </dsp:nvSpPr>
      <dsp:spPr>
        <a:xfrm>
          <a:off x="1814325" y="469778"/>
          <a:ext cx="1227078" cy="8018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000" b="1" kern="1200" dirty="0">
              <a:solidFill>
                <a:schemeClr val="accent3">
                  <a:lumMod val="50000"/>
                </a:schemeClr>
              </a:solidFill>
              <a:latin typeface="Source Sans Pro"/>
              <a:ea typeface="Source Sans Pro"/>
              <a:sym typeface="Source Sans Pro"/>
            </a:rPr>
            <a:t>Aplicar transferencia de aprendizaje</a:t>
          </a:r>
          <a:endParaRPr lang="es-CO" sz="1000" b="1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1837809" y="493262"/>
        <a:ext cx="1180110" cy="754847"/>
      </dsp:txXfrm>
    </dsp:sp>
    <dsp:sp modelId="{AFEDA20F-18BD-4AF4-A328-4E2BBE9D8437}">
      <dsp:nvSpPr>
        <dsp:cNvPr id="0" name=""/>
        <dsp:cNvSpPr/>
      </dsp:nvSpPr>
      <dsp:spPr>
        <a:xfrm>
          <a:off x="3223930" y="796011"/>
          <a:ext cx="231058" cy="1493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600" kern="1200"/>
        </a:p>
      </dsp:txBody>
      <dsp:txXfrm>
        <a:off x="3223930" y="825881"/>
        <a:ext cx="186253" cy="89609"/>
      </dsp:txXfrm>
    </dsp:sp>
    <dsp:sp modelId="{25923CE5-9FD0-4F5C-8AEF-524D15F0E339}">
      <dsp:nvSpPr>
        <dsp:cNvPr id="0" name=""/>
        <dsp:cNvSpPr/>
      </dsp:nvSpPr>
      <dsp:spPr>
        <a:xfrm>
          <a:off x="3620153" y="469778"/>
          <a:ext cx="1227078" cy="8018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>
              <a:solidFill>
                <a:schemeClr val="accent1">
                  <a:lumMod val="50000"/>
                </a:schemeClr>
              </a:solidFill>
            </a:rPr>
            <a:t>Entrenamiento: Reconstrucción de RGB a RGB</a:t>
          </a:r>
          <a:endParaRPr lang="es-CO" sz="1000" b="1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3643637" y="493262"/>
        <a:ext cx="1180110" cy="754847"/>
      </dsp:txXfrm>
    </dsp:sp>
    <dsp:sp modelId="{17F63F16-D368-40D7-8A02-79CF30B33B1F}">
      <dsp:nvSpPr>
        <dsp:cNvPr id="0" name=""/>
        <dsp:cNvSpPr/>
      </dsp:nvSpPr>
      <dsp:spPr>
        <a:xfrm>
          <a:off x="5029758" y="796011"/>
          <a:ext cx="231058" cy="1493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600" kern="1200"/>
        </a:p>
      </dsp:txBody>
      <dsp:txXfrm>
        <a:off x="5029758" y="825881"/>
        <a:ext cx="186253" cy="89609"/>
      </dsp:txXfrm>
    </dsp:sp>
    <dsp:sp modelId="{F2CA62BB-DDB6-4855-8BB2-C2B722EF5DD1}">
      <dsp:nvSpPr>
        <dsp:cNvPr id="0" name=""/>
        <dsp:cNvSpPr/>
      </dsp:nvSpPr>
      <dsp:spPr>
        <a:xfrm>
          <a:off x="5425981" y="469778"/>
          <a:ext cx="1227078" cy="8018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>
              <a:solidFill>
                <a:schemeClr val="accent5">
                  <a:lumMod val="50000"/>
                </a:schemeClr>
              </a:solidFill>
              <a:latin typeface="Source Sans Pro"/>
              <a:ea typeface="Source Sans Pro"/>
              <a:sym typeface="Source Sans Pro"/>
            </a:rPr>
            <a:t>Generalizar mejor el mapeo de características de las imágenes en el dataset</a:t>
          </a:r>
          <a:endParaRPr lang="es-CO" sz="1000" b="1" kern="1200" dirty="0">
            <a:solidFill>
              <a:schemeClr val="accent5">
                <a:lumMod val="50000"/>
              </a:schemeClr>
            </a:solidFill>
          </a:endParaRPr>
        </a:p>
      </dsp:txBody>
      <dsp:txXfrm>
        <a:off x="5449465" y="493262"/>
        <a:ext cx="1180110" cy="7548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A73701-0199-4716-9BAD-EB929CD5223F}">
      <dsp:nvSpPr>
        <dsp:cNvPr id="0" name=""/>
        <dsp:cNvSpPr/>
      </dsp:nvSpPr>
      <dsp:spPr>
        <a:xfrm>
          <a:off x="1136820" y="47110"/>
          <a:ext cx="1242389" cy="737121"/>
        </a:xfrm>
        <a:prstGeom prst="roundRect">
          <a:avLst>
            <a:gd name="adj" fmla="val 10000"/>
          </a:avLst>
        </a:prstGeom>
        <a:solidFill>
          <a:srgbClr val="CCFFCC"/>
        </a:solidFill>
        <a:ln>
          <a:solidFill>
            <a:srgbClr val="00B050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 dirty="0">
              <a:solidFill>
                <a:srgbClr val="00B050"/>
              </a:solidFill>
            </a:rPr>
            <a:t>350 pares de imágenes (Input y target) para reconstruir</a:t>
          </a:r>
          <a:endParaRPr lang="es-CO" sz="1100" b="1" kern="1200" dirty="0">
            <a:solidFill>
              <a:srgbClr val="00B050"/>
            </a:solidFill>
          </a:endParaRPr>
        </a:p>
      </dsp:txBody>
      <dsp:txXfrm>
        <a:off x="1158410" y="68700"/>
        <a:ext cx="1199209" cy="693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55186e73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55186e73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83785288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83785288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91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8c14e3521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8c14e3521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8f7179da9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8f7179da9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8f7179da9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8f7179da9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80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8b72c620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8b72c620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804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8b72c620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8b72c620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8c14e35215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8c14e35215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8c2b285fc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8c2b285fc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8d90738b0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8d90738b0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83785288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83785288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83785288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83785288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837852887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837852887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c14e3521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c14e3521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aea891483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8aea891483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aea891483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8aea891483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92850" y="2257100"/>
            <a:ext cx="59583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BB55A"/>
              </a:buClr>
              <a:buSzPts val="5200"/>
              <a:buNone/>
              <a:defRPr sz="5200">
                <a:solidFill>
                  <a:srgbClr val="EBB55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17650" y="1786700"/>
            <a:ext cx="39087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2" hasCustomPrompt="1"/>
          </p:nvPr>
        </p:nvSpPr>
        <p:spPr>
          <a:xfrm>
            <a:off x="876525" y="1867600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84E2E"/>
              </a:buClr>
              <a:buSzPts val="4800"/>
              <a:buNone/>
              <a:defRPr sz="4800">
                <a:solidFill>
                  <a:srgbClr val="D84E2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1"/>
          </p:nvPr>
        </p:nvSpPr>
        <p:spPr>
          <a:xfrm>
            <a:off x="2047875" y="1801850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3"/>
          </p:nvPr>
        </p:nvSpPr>
        <p:spPr>
          <a:xfrm>
            <a:off x="2047875" y="2097125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4" hasCustomPrompt="1"/>
          </p:nvPr>
        </p:nvSpPr>
        <p:spPr>
          <a:xfrm>
            <a:off x="876525" y="3534475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84E2E"/>
              </a:buClr>
              <a:buSzPts val="4800"/>
              <a:buNone/>
              <a:defRPr sz="4800">
                <a:solidFill>
                  <a:srgbClr val="D84E2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5"/>
          </p:nvPr>
        </p:nvSpPr>
        <p:spPr>
          <a:xfrm>
            <a:off x="2047875" y="3468725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6"/>
          </p:nvPr>
        </p:nvSpPr>
        <p:spPr>
          <a:xfrm>
            <a:off x="2047875" y="3764000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7" hasCustomPrompt="1"/>
          </p:nvPr>
        </p:nvSpPr>
        <p:spPr>
          <a:xfrm>
            <a:off x="4695825" y="1867600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84E2E"/>
              </a:buClr>
              <a:buSzPts val="4800"/>
              <a:buNone/>
              <a:defRPr sz="4800">
                <a:solidFill>
                  <a:srgbClr val="D84E2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8"/>
          </p:nvPr>
        </p:nvSpPr>
        <p:spPr>
          <a:xfrm>
            <a:off x="5867175" y="1801850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9"/>
          </p:nvPr>
        </p:nvSpPr>
        <p:spPr>
          <a:xfrm>
            <a:off x="5867175" y="2097125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 idx="13" hasCustomPrompt="1"/>
          </p:nvPr>
        </p:nvSpPr>
        <p:spPr>
          <a:xfrm>
            <a:off x="4695825" y="3534475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84E2E"/>
              </a:buClr>
              <a:buSzPts val="4800"/>
              <a:buNone/>
              <a:defRPr sz="4800">
                <a:solidFill>
                  <a:srgbClr val="D84E2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4"/>
          </p:nvPr>
        </p:nvSpPr>
        <p:spPr>
          <a:xfrm>
            <a:off x="5867175" y="3468725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15"/>
          </p:nvPr>
        </p:nvSpPr>
        <p:spPr>
          <a:xfrm>
            <a:off x="5867175" y="3764000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1"/>
          </p:nvPr>
        </p:nvSpPr>
        <p:spPr>
          <a:xfrm>
            <a:off x="1552725" y="2572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2"/>
          </p:nvPr>
        </p:nvSpPr>
        <p:spPr>
          <a:xfrm>
            <a:off x="5410350" y="2572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3"/>
          </p:nvPr>
        </p:nvSpPr>
        <p:spPr>
          <a:xfrm>
            <a:off x="3481525" y="38966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637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5360825" y="540000"/>
            <a:ext cx="30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3657825" y="540000"/>
            <a:ext cx="47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5_1_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55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637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4867275" y="540000"/>
            <a:ext cx="35568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3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4930625" y="540000"/>
            <a:ext cx="34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723900" y="2076450"/>
            <a:ext cx="27909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3_1_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subTitle" idx="1"/>
          </p:nvPr>
        </p:nvSpPr>
        <p:spPr>
          <a:xfrm>
            <a:off x="723900" y="2076450"/>
            <a:ext cx="27909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4"/>
          <p:cNvSpPr/>
          <p:nvPr/>
        </p:nvSpPr>
        <p:spPr>
          <a:xfrm rot="10800000" flipH="1">
            <a:off x="0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4"/>
          <p:cNvSpPr/>
          <p:nvPr/>
        </p:nvSpPr>
        <p:spPr>
          <a:xfrm>
            <a:off x="4250775" y="540000"/>
            <a:ext cx="41733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 2">
  <p:cSld name="CUSTOM_7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subTitle" idx="1"/>
          </p:nvPr>
        </p:nvSpPr>
        <p:spPr>
          <a:xfrm>
            <a:off x="1160550" y="1619250"/>
            <a:ext cx="4758900" cy="29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8"/>
          <p:cNvSpPr/>
          <p:nvPr/>
        </p:nvSpPr>
        <p:spPr>
          <a:xfrm>
            <a:off x="4250775" y="540000"/>
            <a:ext cx="41733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8"/>
          <p:cNvSpPr/>
          <p:nvPr/>
        </p:nvSpPr>
        <p:spPr>
          <a:xfrm rot="10800000">
            <a:off x="7603425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86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9"/>
          <p:cNvSpPr txBox="1"/>
          <p:nvPr/>
        </p:nvSpPr>
        <p:spPr>
          <a:xfrm>
            <a:off x="2293625" y="3662200"/>
            <a:ext cx="4552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3" name="Google Shape;173;p29"/>
          <p:cNvSpPr txBox="1">
            <a:spLocks noGrp="1"/>
          </p:cNvSpPr>
          <p:nvPr>
            <p:ph type="subTitle" idx="1"/>
          </p:nvPr>
        </p:nvSpPr>
        <p:spPr>
          <a:xfrm>
            <a:off x="3101850" y="1499650"/>
            <a:ext cx="29403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9"/>
          <p:cNvSpPr/>
          <p:nvPr/>
        </p:nvSpPr>
        <p:spPr>
          <a:xfrm flipH="1">
            <a:off x="7603425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9"/>
          <p:cNvSpPr/>
          <p:nvPr/>
        </p:nvSpPr>
        <p:spPr>
          <a:xfrm rot="10800000" flipH="1">
            <a:off x="0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2343300" y="2406625"/>
            <a:ext cx="445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BB55A"/>
              </a:buClr>
              <a:buSzPts val="3000"/>
              <a:buNone/>
              <a:defRPr sz="3000">
                <a:solidFill>
                  <a:srgbClr val="EBB55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720000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>
            <a:off x="7603425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343300" y="2895900"/>
            <a:ext cx="44577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657825" y="540000"/>
            <a:ext cx="47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4278250" y="1258300"/>
            <a:ext cx="4145700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4312575" y="1188025"/>
            <a:ext cx="3790500" cy="32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2"/>
          </p:nvPr>
        </p:nvSpPr>
        <p:spPr>
          <a:xfrm>
            <a:off x="720000" y="147945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subTitle" idx="1"/>
          </p:nvPr>
        </p:nvSpPr>
        <p:spPr>
          <a:xfrm>
            <a:off x="2206250" y="1877517"/>
            <a:ext cx="47373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3003125" y="3059517"/>
            <a:ext cx="31428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/>
          <p:nvPr/>
        </p:nvSpPr>
        <p:spPr>
          <a:xfrm rot="9387396" flipH="1">
            <a:off x="7503726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">
  <p:cSld name="BLANK_2"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 rot="10800000">
            <a:off x="7603425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4830800" y="1564700"/>
            <a:ext cx="34368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637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"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55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1"/>
          </p:nvPr>
        </p:nvSpPr>
        <p:spPr>
          <a:xfrm>
            <a:off x="1072413" y="2286900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2"/>
          </p:nvPr>
        </p:nvSpPr>
        <p:spPr>
          <a:xfrm>
            <a:off x="1072413" y="1969625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3"/>
          </p:nvPr>
        </p:nvSpPr>
        <p:spPr>
          <a:xfrm>
            <a:off x="1072413" y="3648975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4"/>
          </p:nvPr>
        </p:nvSpPr>
        <p:spPr>
          <a:xfrm>
            <a:off x="1072413" y="3331700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5"/>
          </p:nvPr>
        </p:nvSpPr>
        <p:spPr>
          <a:xfrm>
            <a:off x="3831785" y="2286900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6"/>
          </p:nvPr>
        </p:nvSpPr>
        <p:spPr>
          <a:xfrm>
            <a:off x="3831785" y="1969625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7"/>
          </p:nvPr>
        </p:nvSpPr>
        <p:spPr>
          <a:xfrm>
            <a:off x="3831785" y="3648975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8"/>
          </p:nvPr>
        </p:nvSpPr>
        <p:spPr>
          <a:xfrm>
            <a:off x="3831785" y="3331700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9"/>
          </p:nvPr>
        </p:nvSpPr>
        <p:spPr>
          <a:xfrm>
            <a:off x="6591160" y="2286900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13"/>
          </p:nvPr>
        </p:nvSpPr>
        <p:spPr>
          <a:xfrm>
            <a:off x="6591160" y="1969625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14"/>
          </p:nvPr>
        </p:nvSpPr>
        <p:spPr>
          <a:xfrm>
            <a:off x="6591160" y="3648975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5"/>
          </p:nvPr>
        </p:nvSpPr>
        <p:spPr>
          <a:xfrm>
            <a:off x="6591160" y="3331700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em Kufi"/>
              <a:buNone/>
              <a:defRPr sz="28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7" r:id="rId14"/>
    <p:sldLayoutId id="2147483669" r:id="rId15"/>
    <p:sldLayoutId id="2147483670" r:id="rId16"/>
    <p:sldLayoutId id="2147483674" r:id="rId17"/>
    <p:sldLayoutId id="2147483675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1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entar/blur_datase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ctrTitle"/>
          </p:nvPr>
        </p:nvSpPr>
        <p:spPr>
          <a:xfrm>
            <a:off x="924441" y="1693069"/>
            <a:ext cx="7295118" cy="15072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" sz="2800" b="1" dirty="0"/>
              <a:t>RESTAURACIÓN DE IMÁGENES BORROSAS APLICANDO TRANSFERENCIA DE APRENDIZAJE</a:t>
            </a:r>
            <a:endParaRPr sz="2800" b="1" dirty="0"/>
          </a:p>
        </p:txBody>
      </p:sp>
      <p:sp>
        <p:nvSpPr>
          <p:cNvPr id="189" name="Google Shape;189;p33"/>
          <p:cNvSpPr txBox="1">
            <a:spLocks noGrp="1"/>
          </p:cNvSpPr>
          <p:nvPr>
            <p:ph type="subTitle" idx="1"/>
          </p:nvPr>
        </p:nvSpPr>
        <p:spPr>
          <a:xfrm>
            <a:off x="2617650" y="3657464"/>
            <a:ext cx="3908700" cy="4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pt-BR" dirty="0"/>
              <a:t>Emmanuel David Martínez Estrada</a:t>
            </a:r>
          </a:p>
          <a:p>
            <a:pPr marL="0" lvl="0" indent="0"/>
            <a:r>
              <a:rPr lang="pt-BR" dirty="0"/>
              <a:t>Maria Paula Riveros Gómez</a:t>
            </a:r>
          </a:p>
        </p:txBody>
      </p:sp>
      <p:sp>
        <p:nvSpPr>
          <p:cNvPr id="190" name="Google Shape;190;p33"/>
          <p:cNvSpPr/>
          <p:nvPr/>
        </p:nvSpPr>
        <p:spPr>
          <a:xfrm rot="5400000">
            <a:off x="4558741" y="2409699"/>
            <a:ext cx="26525" cy="186767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2" descr="Un grito de Libertad...: UNIVERSIDADES">
            <a:extLst>
              <a:ext uri="{FF2B5EF4-FFF2-40B4-BE49-F238E27FC236}">
                <a16:creationId xmlns:a16="http://schemas.microsoft.com/office/drawing/2014/main" id="{1A63A96E-5329-49D5-A65B-4CF25C57A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51" y="4304039"/>
            <a:ext cx="1646986" cy="75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6F9BA68-5C66-4BA1-BC86-85905E4767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>
          <a:xfrm>
            <a:off x="118674" y="4285237"/>
            <a:ext cx="891964" cy="790761"/>
          </a:xfrm>
          <a:prstGeom prst="roundRect">
            <a:avLst>
              <a:gd name="adj" fmla="val 876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7609A6D-90D7-43C1-A443-8C6159CD45C1}"/>
              </a:ext>
            </a:extLst>
          </p:cNvPr>
          <p:cNvSpPr txBox="1"/>
          <p:nvPr/>
        </p:nvSpPr>
        <p:spPr>
          <a:xfrm>
            <a:off x="3303984" y="4410867"/>
            <a:ext cx="253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dk2"/>
                </a:solidFill>
                <a:latin typeface="Source Sans Pro"/>
                <a:ea typeface="Source Sans Pro"/>
                <a:sym typeface="Source Sans Pro"/>
              </a:rPr>
              <a:t>Inteligencia Artificial II</a:t>
            </a:r>
          </a:p>
          <a:p>
            <a:pPr algn="ctr"/>
            <a:r>
              <a:rPr lang="es-ES" dirty="0">
                <a:solidFill>
                  <a:schemeClr val="dk2"/>
                </a:solidFill>
                <a:latin typeface="Source Sans Pro"/>
                <a:ea typeface="Source Sans Pro"/>
                <a:sym typeface="Source Sans Pro"/>
              </a:rPr>
              <a:t>Fabio Martinez Carrillo</a:t>
            </a:r>
            <a:endParaRPr lang="es-CO" dirty="0">
              <a:solidFill>
                <a:schemeClr val="dk2"/>
              </a:solidFill>
              <a:latin typeface="Source Sans Pro"/>
              <a:ea typeface="Source Sans Pro"/>
              <a:sym typeface="Source Sans Pro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6BEE1A3-6B8B-4528-A233-F24D6FCCB068}"/>
              </a:ext>
            </a:extLst>
          </p:cNvPr>
          <p:cNvSpPr txBox="1"/>
          <p:nvPr/>
        </p:nvSpPr>
        <p:spPr>
          <a:xfrm>
            <a:off x="8034949" y="4256978"/>
            <a:ext cx="651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8E43E9-E1CC-469A-95C4-5581140F3644}" type="slidenum">
              <a:rPr lang="es-ES" smtClean="0">
                <a:solidFill>
                  <a:schemeClr val="bg1"/>
                </a:solidFill>
                <a:latin typeface="Source Sans Pro"/>
                <a:ea typeface="Source Sans Pro"/>
                <a:sym typeface="Source Sans Pro"/>
              </a:rPr>
              <a:t>1</a:t>
            </a:fld>
            <a:endParaRPr lang="es-CO" dirty="0">
              <a:solidFill>
                <a:schemeClr val="bg1"/>
              </a:solidFill>
              <a:latin typeface="Source Sans Pro"/>
              <a:ea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619988" y="1304382"/>
            <a:ext cx="2330382" cy="1160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-ES" sz="1800" dirty="0"/>
              <a:t>Reconstrucción de imagen con los pesos pre-entrenados</a:t>
            </a:r>
            <a:endParaRPr sz="18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9BD5BE1-9863-4179-9728-78E5E3CFA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370" y="953989"/>
            <a:ext cx="4741618" cy="151060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6B441C7-DF5A-4865-8E1D-469F25C4E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149" y="2782510"/>
            <a:ext cx="4902212" cy="153945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50FDEFE-D001-41E6-983A-B82E468BECE3}"/>
              </a:ext>
            </a:extLst>
          </p:cNvPr>
          <p:cNvSpPr txBox="1"/>
          <p:nvPr/>
        </p:nvSpPr>
        <p:spPr>
          <a:xfrm>
            <a:off x="6383361" y="2952075"/>
            <a:ext cx="2464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rgbClr val="637B7F"/>
                </a:solidFill>
                <a:latin typeface="Reem Kufi"/>
                <a:sym typeface="Reem Kufi"/>
              </a:rPr>
              <a:t>Probando el modelo con la misma imagen después de entrenar el modelo</a:t>
            </a:r>
            <a:endParaRPr lang="es-CO" sz="1800" dirty="0">
              <a:solidFill>
                <a:srgbClr val="637B7F"/>
              </a:solidFill>
              <a:latin typeface="Reem Kufi"/>
              <a:sym typeface="Reem Kufi"/>
            </a:endParaRPr>
          </a:p>
        </p:txBody>
      </p:sp>
      <p:pic>
        <p:nvPicPr>
          <p:cNvPr id="7" name="Picture 2" descr="Un grito de Libertad...: UNIVERSIDADES">
            <a:extLst>
              <a:ext uri="{FF2B5EF4-FFF2-40B4-BE49-F238E27FC236}">
                <a16:creationId xmlns:a16="http://schemas.microsoft.com/office/drawing/2014/main" id="{CD6045EA-950E-49F3-90DF-6D59643B2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293" y="57051"/>
            <a:ext cx="900000" cy="41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B9DE9B-F36F-4135-97C9-218778A3E3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0" b="27200"/>
          <a:stretch/>
        </p:blipFill>
        <p:spPr>
          <a:xfrm>
            <a:off x="8392157" y="57052"/>
            <a:ext cx="644194" cy="409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B82E224-9B9A-4D86-AD48-E61290265F9A}"/>
              </a:ext>
            </a:extLst>
          </p:cNvPr>
          <p:cNvSpPr txBox="1"/>
          <p:nvPr/>
        </p:nvSpPr>
        <p:spPr>
          <a:xfrm>
            <a:off x="8034949" y="4256978"/>
            <a:ext cx="651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8E43E9-E1CC-469A-95C4-5581140F3644}" type="slidenum">
              <a:rPr lang="es-ES" smtClean="0">
                <a:solidFill>
                  <a:schemeClr val="bg1"/>
                </a:solidFill>
                <a:latin typeface="Source Sans Pro"/>
                <a:ea typeface="Source Sans Pro"/>
                <a:sym typeface="Source Sans Pro"/>
              </a:rPr>
              <a:t>10</a:t>
            </a:fld>
            <a:endParaRPr lang="es-CO" dirty="0">
              <a:solidFill>
                <a:schemeClr val="bg1"/>
              </a:solidFill>
              <a:latin typeface="Source Sans Pro"/>
              <a:ea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155849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1"/>
          <p:cNvSpPr txBox="1">
            <a:spLocks noGrp="1"/>
          </p:cNvSpPr>
          <p:nvPr>
            <p:ph type="title"/>
          </p:nvPr>
        </p:nvSpPr>
        <p:spPr>
          <a:xfrm>
            <a:off x="2356925" y="319054"/>
            <a:ext cx="6128707" cy="816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-ES" sz="2400" b="1" dirty="0"/>
              <a:t>Modelos entrenados para comparar contra el modelo propuesto</a:t>
            </a:r>
            <a:endParaRPr sz="2400" b="1" dirty="0"/>
          </a:p>
        </p:txBody>
      </p:sp>
      <p:grpSp>
        <p:nvGrpSpPr>
          <p:cNvPr id="451" name="Google Shape;451;p51"/>
          <p:cNvGrpSpPr/>
          <p:nvPr/>
        </p:nvGrpSpPr>
        <p:grpSpPr>
          <a:xfrm>
            <a:off x="269949" y="2085853"/>
            <a:ext cx="4173952" cy="2333465"/>
            <a:chOff x="5645403" y="2920021"/>
            <a:chExt cx="2650801" cy="1946014"/>
          </a:xfrm>
        </p:grpSpPr>
        <p:sp>
          <p:nvSpPr>
            <p:cNvPr id="452" name="Google Shape;452;p51"/>
            <p:cNvSpPr/>
            <p:nvPr/>
          </p:nvSpPr>
          <p:spPr>
            <a:xfrm>
              <a:off x="5772903" y="2920021"/>
              <a:ext cx="2523300" cy="46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b="1" dirty="0">
                  <a:solidFill>
                    <a:schemeClr val="bg1"/>
                  </a:solidFill>
                </a:rPr>
                <a:t>Modelo preentrenado sin congelamiento de capas</a:t>
              </a:r>
            </a:p>
          </p:txBody>
        </p:sp>
        <p:cxnSp>
          <p:nvCxnSpPr>
            <p:cNvPr id="453" name="Google Shape;453;p51"/>
            <p:cNvCxnSpPr>
              <a:stCxn id="452" idx="1"/>
            </p:cNvCxnSpPr>
            <p:nvPr/>
          </p:nvCxnSpPr>
          <p:spPr>
            <a:xfrm rot="10800000">
              <a:off x="5645403" y="3154021"/>
              <a:ext cx="127500" cy="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4" name="Google Shape;454;p51"/>
            <p:cNvSpPr/>
            <p:nvPr/>
          </p:nvSpPr>
          <p:spPr>
            <a:xfrm>
              <a:off x="5772904" y="3500932"/>
              <a:ext cx="2523300" cy="46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ES" b="1" dirty="0">
                  <a:solidFill>
                    <a:schemeClr val="bg1"/>
                  </a:solidFill>
                </a:rPr>
                <a:t>Modelo sin transferencia de aprendizaje</a:t>
              </a:r>
              <a:endParaRPr b="1" dirty="0">
                <a:solidFill>
                  <a:schemeClr val="bg1"/>
                </a:solidFill>
              </a:endParaRPr>
            </a:p>
          </p:txBody>
        </p:sp>
        <p:cxnSp>
          <p:nvCxnSpPr>
            <p:cNvPr id="455" name="Google Shape;455;p51"/>
            <p:cNvCxnSpPr>
              <a:cxnSpLocks/>
              <a:endCxn id="454" idx="3"/>
            </p:cNvCxnSpPr>
            <p:nvPr/>
          </p:nvCxnSpPr>
          <p:spPr>
            <a:xfrm>
              <a:off x="8194340" y="3735532"/>
              <a:ext cx="101864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6" name="Google Shape;456;p51"/>
            <p:cNvSpPr/>
            <p:nvPr/>
          </p:nvSpPr>
          <p:spPr>
            <a:xfrm>
              <a:off x="5772903" y="4066183"/>
              <a:ext cx="2523299" cy="469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b="1" dirty="0">
                  <a:solidFill>
                    <a:schemeClr val="bg1"/>
                  </a:solidFill>
                </a:rPr>
                <a:t>Modelo Xception modificado para realizar la tarea de autoencoder.</a:t>
              </a:r>
            </a:p>
          </p:txBody>
        </p:sp>
        <p:cxnSp>
          <p:nvCxnSpPr>
            <p:cNvPr id="457" name="Google Shape;457;p51"/>
            <p:cNvCxnSpPr>
              <a:cxnSpLocks/>
              <a:stCxn id="456" idx="1"/>
            </p:cNvCxnSpPr>
            <p:nvPr/>
          </p:nvCxnSpPr>
          <p:spPr>
            <a:xfrm flipV="1">
              <a:off x="5772903" y="4300185"/>
              <a:ext cx="402322" cy="599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51"/>
            <p:cNvCxnSpPr>
              <a:cxnSpLocks/>
            </p:cNvCxnSpPr>
            <p:nvPr/>
          </p:nvCxnSpPr>
          <p:spPr>
            <a:xfrm flipH="1">
              <a:off x="7439761" y="4864535"/>
              <a:ext cx="104400" cy="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9" name="Google Shape;479;p51"/>
          <p:cNvSpPr txBox="1"/>
          <p:nvPr/>
        </p:nvSpPr>
        <p:spPr>
          <a:xfrm>
            <a:off x="4532687" y="2821953"/>
            <a:ext cx="486816" cy="452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rgbClr val="EBB55A"/>
                </a:solidFill>
                <a:latin typeface="Reem Kufi"/>
                <a:ea typeface="Reem Kufi"/>
                <a:cs typeface="Reem Kufi"/>
                <a:sym typeface="Reem Kufi"/>
              </a:rPr>
              <a:t>02</a:t>
            </a:r>
            <a:endParaRPr sz="2000" dirty="0">
              <a:solidFill>
                <a:srgbClr val="EBB55A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480" name="Google Shape;480;p51"/>
          <p:cNvSpPr txBox="1"/>
          <p:nvPr/>
        </p:nvSpPr>
        <p:spPr>
          <a:xfrm>
            <a:off x="4551125" y="2197692"/>
            <a:ext cx="44994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rgbClr val="EBB55A"/>
                </a:solidFill>
                <a:latin typeface="Reem Kufi"/>
                <a:ea typeface="Reem Kufi"/>
                <a:cs typeface="Reem Kufi"/>
                <a:sym typeface="Reem Kufi"/>
              </a:rPr>
              <a:t>01</a:t>
            </a:r>
            <a:endParaRPr sz="2000" dirty="0">
              <a:solidFill>
                <a:srgbClr val="EBB55A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481" name="Google Shape;481;p51"/>
          <p:cNvSpPr txBox="1"/>
          <p:nvPr/>
        </p:nvSpPr>
        <p:spPr>
          <a:xfrm>
            <a:off x="4551125" y="3558325"/>
            <a:ext cx="50328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rgbClr val="EBB55A"/>
                </a:solidFill>
                <a:latin typeface="Reem Kufi"/>
                <a:ea typeface="Reem Kufi"/>
                <a:cs typeface="Reem Kufi"/>
                <a:sym typeface="Reem Kufi"/>
              </a:rPr>
              <a:t>03</a:t>
            </a:r>
            <a:endParaRPr sz="2000" dirty="0">
              <a:solidFill>
                <a:srgbClr val="EBB55A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47B81189-7E16-41C6-9089-85A02CCB7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788"/>
          <a:stretch/>
        </p:blipFill>
        <p:spPr>
          <a:xfrm>
            <a:off x="5868614" y="1253760"/>
            <a:ext cx="1408088" cy="1467275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A575788D-0CA7-492E-AB2E-18AD777249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21" r="35167"/>
          <a:stretch/>
        </p:blipFill>
        <p:spPr>
          <a:xfrm>
            <a:off x="7021001" y="2085853"/>
            <a:ext cx="1464631" cy="1485650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9940B6D7-13E5-446D-B77B-71A794B65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05" r="683"/>
          <a:stretch/>
        </p:blipFill>
        <p:spPr>
          <a:xfrm>
            <a:off x="5812071" y="3350372"/>
            <a:ext cx="1464631" cy="1485650"/>
          </a:xfrm>
          <a:prstGeom prst="rect">
            <a:avLst/>
          </a:prstGeom>
        </p:spPr>
      </p:pic>
      <p:sp>
        <p:nvSpPr>
          <p:cNvPr id="11" name="Cerrar llave 10">
            <a:extLst>
              <a:ext uri="{FF2B5EF4-FFF2-40B4-BE49-F238E27FC236}">
                <a16:creationId xmlns:a16="http://schemas.microsoft.com/office/drawing/2014/main" id="{71B86B0E-5DED-4612-A8E7-F47B85FEDF96}"/>
              </a:ext>
            </a:extLst>
          </p:cNvPr>
          <p:cNvSpPr/>
          <p:nvPr/>
        </p:nvSpPr>
        <p:spPr>
          <a:xfrm>
            <a:off x="5088090" y="1862310"/>
            <a:ext cx="503280" cy="23713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>
              <a:ln w="28575">
                <a:solidFill>
                  <a:schemeClr val="tx1"/>
                </a:solidFill>
              </a:ln>
            </a:endParaRPr>
          </a:p>
        </p:txBody>
      </p:sp>
      <p:pic>
        <p:nvPicPr>
          <p:cNvPr id="18" name="Picture 2" descr="Un grito de Libertad...: UNIVERSIDADES">
            <a:extLst>
              <a:ext uri="{FF2B5EF4-FFF2-40B4-BE49-F238E27FC236}">
                <a16:creationId xmlns:a16="http://schemas.microsoft.com/office/drawing/2014/main" id="{BEB282BD-26BB-4412-9F52-E0D56FA8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7" y="4660025"/>
            <a:ext cx="900000" cy="41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88C5845-CE82-465B-A53F-331B08BE11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0" b="27200"/>
          <a:stretch/>
        </p:blipFill>
        <p:spPr>
          <a:xfrm>
            <a:off x="1026951" y="4660026"/>
            <a:ext cx="644194" cy="409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2C98EFA8-6AB3-4560-A203-6D49A86698FB}"/>
              </a:ext>
            </a:extLst>
          </p:cNvPr>
          <p:cNvSpPr txBox="1"/>
          <p:nvPr/>
        </p:nvSpPr>
        <p:spPr>
          <a:xfrm>
            <a:off x="8034949" y="4256978"/>
            <a:ext cx="651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8E43E9-E1CC-469A-95C4-5581140F3644}" type="slidenum">
              <a:rPr lang="es-ES" smtClean="0">
                <a:solidFill>
                  <a:schemeClr val="tx1"/>
                </a:solidFill>
                <a:latin typeface="Source Sans Pro"/>
                <a:ea typeface="Source Sans Pro"/>
                <a:sym typeface="Source Sans Pro"/>
              </a:rPr>
              <a:t>11</a:t>
            </a:fld>
            <a:endParaRPr lang="es-CO" dirty="0">
              <a:solidFill>
                <a:schemeClr val="tx1"/>
              </a:solidFill>
              <a:latin typeface="Source Sans Pro"/>
              <a:ea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8030AC9A-6337-48CB-9CB7-463576EAA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60" r="35083" b="2298"/>
          <a:stretch/>
        </p:blipFill>
        <p:spPr>
          <a:xfrm>
            <a:off x="6706396" y="1220218"/>
            <a:ext cx="1496961" cy="1570197"/>
          </a:xfrm>
          <a:prstGeom prst="rect">
            <a:avLst/>
          </a:prstGeom>
        </p:spPr>
      </p:pic>
      <p:pic>
        <p:nvPicPr>
          <p:cNvPr id="4" name="Imagen 3" descr="Imagen que contiene interior, computadora, foto, monitor&#10;&#10;Descripción generada automáticamente">
            <a:extLst>
              <a:ext uri="{FF2B5EF4-FFF2-40B4-BE49-F238E27FC236}">
                <a16:creationId xmlns:a16="http://schemas.microsoft.com/office/drawing/2014/main" id="{9FAACBBD-E21C-4D39-B4E5-4023EF6FA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36" y="1231735"/>
            <a:ext cx="4822288" cy="1580195"/>
          </a:xfrm>
          <a:prstGeom prst="rect">
            <a:avLst/>
          </a:prstGeom>
        </p:spPr>
      </p:pic>
      <p:pic>
        <p:nvPicPr>
          <p:cNvPr id="5" name="Imagen 4" descr="Imagen que contiene interior, computadora, foto, monitor&#10;&#10;Descripción generada automáticamente">
            <a:extLst>
              <a:ext uri="{FF2B5EF4-FFF2-40B4-BE49-F238E27FC236}">
                <a16:creationId xmlns:a16="http://schemas.microsoft.com/office/drawing/2014/main" id="{1F26AE4F-0928-4315-A55D-B57E4E90D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124" y="3286859"/>
            <a:ext cx="4822288" cy="15801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F73D287-C77E-4741-8259-F0544D142A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974" r="34895"/>
          <a:stretch/>
        </p:blipFill>
        <p:spPr>
          <a:xfrm>
            <a:off x="7454877" y="3294003"/>
            <a:ext cx="1496961" cy="1570197"/>
          </a:xfrm>
          <a:prstGeom prst="rect">
            <a:avLst/>
          </a:prstGeom>
        </p:spPr>
      </p:pic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771AC8A3-E5A3-4BC4-A201-B22F20CF3051}"/>
              </a:ext>
            </a:extLst>
          </p:cNvPr>
          <p:cNvSpPr/>
          <p:nvPr/>
        </p:nvSpPr>
        <p:spPr>
          <a:xfrm>
            <a:off x="6109088" y="1939413"/>
            <a:ext cx="435077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A5F4151E-46F6-4782-B653-10AE2B7F6B02}"/>
              </a:ext>
            </a:extLst>
          </p:cNvPr>
          <p:cNvSpPr/>
          <p:nvPr/>
        </p:nvSpPr>
        <p:spPr>
          <a:xfrm>
            <a:off x="6803923" y="4092663"/>
            <a:ext cx="435077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Google Shape;480;p51">
            <a:extLst>
              <a:ext uri="{FF2B5EF4-FFF2-40B4-BE49-F238E27FC236}">
                <a16:creationId xmlns:a16="http://schemas.microsoft.com/office/drawing/2014/main" id="{6B948560-E08D-4D7A-84B6-1A6D3B720CE3}"/>
              </a:ext>
            </a:extLst>
          </p:cNvPr>
          <p:cNvSpPr txBox="1"/>
          <p:nvPr/>
        </p:nvSpPr>
        <p:spPr>
          <a:xfrm>
            <a:off x="270060" y="1112700"/>
            <a:ext cx="449940" cy="406384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rgbClr val="EBB55A"/>
                </a:solidFill>
                <a:latin typeface="Reem Kufi"/>
                <a:ea typeface="Reem Kufi"/>
                <a:cs typeface="Reem Kufi"/>
                <a:sym typeface="Reem Kufi"/>
              </a:rPr>
              <a:t>01</a:t>
            </a:r>
            <a:endParaRPr sz="2000" dirty="0">
              <a:solidFill>
                <a:srgbClr val="EBB55A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10" name="Google Shape;479;p51">
            <a:extLst>
              <a:ext uri="{FF2B5EF4-FFF2-40B4-BE49-F238E27FC236}">
                <a16:creationId xmlns:a16="http://schemas.microsoft.com/office/drawing/2014/main" id="{81EAA677-950C-4980-9520-806E8F0EA3D5}"/>
              </a:ext>
            </a:extLst>
          </p:cNvPr>
          <p:cNvSpPr txBox="1"/>
          <p:nvPr/>
        </p:nvSpPr>
        <p:spPr>
          <a:xfrm>
            <a:off x="850962" y="3284828"/>
            <a:ext cx="483767" cy="43176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rgbClr val="EBB55A"/>
                </a:solidFill>
                <a:latin typeface="Reem Kufi"/>
                <a:ea typeface="Reem Kufi"/>
                <a:cs typeface="Reem Kufi"/>
                <a:sym typeface="Reem Kufi"/>
              </a:rPr>
              <a:t>02</a:t>
            </a:r>
            <a:endParaRPr sz="2000" dirty="0">
              <a:solidFill>
                <a:srgbClr val="EBB55A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pic>
        <p:nvPicPr>
          <p:cNvPr id="13" name="Picture 2" descr="Un grito de Libertad...: UNIVERSIDADES">
            <a:extLst>
              <a:ext uri="{FF2B5EF4-FFF2-40B4-BE49-F238E27FC236}">
                <a16:creationId xmlns:a16="http://schemas.microsoft.com/office/drawing/2014/main" id="{696CD1C0-44C9-4877-AC95-2E76A7157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877" y="81715"/>
            <a:ext cx="900000" cy="41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E53A8ED-DEE3-418B-9ADE-BB003639914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0" b="27200"/>
          <a:stretch/>
        </p:blipFill>
        <p:spPr>
          <a:xfrm>
            <a:off x="8404741" y="81716"/>
            <a:ext cx="644194" cy="409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A8DE4BB-A152-4EF7-AE62-3C31802092B5}"/>
              </a:ext>
            </a:extLst>
          </p:cNvPr>
          <p:cNvSpPr txBox="1"/>
          <p:nvPr/>
        </p:nvSpPr>
        <p:spPr>
          <a:xfrm>
            <a:off x="462574" y="4261303"/>
            <a:ext cx="651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8E43E9-E1CC-469A-95C4-5581140F3644}" type="slidenum">
              <a:rPr lang="es-ES" smtClean="0">
                <a:solidFill>
                  <a:schemeClr val="bg1"/>
                </a:solidFill>
                <a:latin typeface="Source Sans Pro"/>
                <a:ea typeface="Source Sans Pro"/>
                <a:sym typeface="Source Sans Pro"/>
              </a:rPr>
              <a:t>12</a:t>
            </a:fld>
            <a:endParaRPr lang="es-CO" dirty="0">
              <a:solidFill>
                <a:schemeClr val="bg1"/>
              </a:solidFill>
              <a:latin typeface="Source Sans Pro"/>
              <a:ea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8792B48-4174-474A-8D97-81F6EB152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00" r="34839"/>
          <a:stretch/>
        </p:blipFill>
        <p:spPr>
          <a:xfrm>
            <a:off x="7398384" y="3213679"/>
            <a:ext cx="1605506" cy="1657231"/>
          </a:xfrm>
          <a:prstGeom prst="rect">
            <a:avLst/>
          </a:prstGeom>
        </p:spPr>
      </p:pic>
      <p:sp>
        <p:nvSpPr>
          <p:cNvPr id="10" name="Google Shape;479;p51">
            <a:extLst>
              <a:ext uri="{FF2B5EF4-FFF2-40B4-BE49-F238E27FC236}">
                <a16:creationId xmlns:a16="http://schemas.microsoft.com/office/drawing/2014/main" id="{C00541A2-D69D-48EF-93ED-8020CCC013EA}"/>
              </a:ext>
            </a:extLst>
          </p:cNvPr>
          <p:cNvSpPr txBox="1"/>
          <p:nvPr/>
        </p:nvSpPr>
        <p:spPr>
          <a:xfrm>
            <a:off x="330632" y="602536"/>
            <a:ext cx="483767" cy="43176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rgbClr val="EBB55A"/>
                </a:solidFill>
                <a:latin typeface="Reem Kufi"/>
                <a:ea typeface="Reem Kufi"/>
                <a:cs typeface="Reem Kufi"/>
                <a:sym typeface="Reem Kufi"/>
              </a:rPr>
              <a:t>03</a:t>
            </a:r>
            <a:endParaRPr sz="2000" dirty="0">
              <a:solidFill>
                <a:srgbClr val="EBB55A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04FEF23-ADD7-4992-9816-94AEC40AF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098" y="917646"/>
            <a:ext cx="7049645" cy="3308208"/>
          </a:xfrm>
          <a:prstGeom prst="rect">
            <a:avLst/>
          </a:prstGeom>
        </p:spPr>
      </p:pic>
      <p:pic>
        <p:nvPicPr>
          <p:cNvPr id="15" name="Picture 2" descr="Un grito de Libertad...: UNIVERSIDADES">
            <a:extLst>
              <a:ext uri="{FF2B5EF4-FFF2-40B4-BE49-F238E27FC236}">
                <a16:creationId xmlns:a16="http://schemas.microsoft.com/office/drawing/2014/main" id="{FC0CAF46-FCA9-4EBE-B96A-9C9CE5DAB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012" y="67861"/>
            <a:ext cx="900000" cy="41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567677A-0821-4ADA-A357-F2E1A2759F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0" b="27200"/>
          <a:stretch/>
        </p:blipFill>
        <p:spPr>
          <a:xfrm>
            <a:off x="8427876" y="67862"/>
            <a:ext cx="644194" cy="409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0EFCE86-C80D-4A0A-B627-9E9EF1055BF3}"/>
              </a:ext>
            </a:extLst>
          </p:cNvPr>
          <p:cNvSpPr txBox="1"/>
          <p:nvPr/>
        </p:nvSpPr>
        <p:spPr>
          <a:xfrm>
            <a:off x="462574" y="4261303"/>
            <a:ext cx="651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8E43E9-E1CC-469A-95C4-5581140F3644}" type="slidenum">
              <a:rPr lang="es-ES" smtClean="0">
                <a:solidFill>
                  <a:schemeClr val="bg1"/>
                </a:solidFill>
                <a:latin typeface="Source Sans Pro"/>
                <a:ea typeface="Source Sans Pro"/>
                <a:sym typeface="Source Sans Pro"/>
              </a:rPr>
              <a:t>13</a:t>
            </a:fld>
            <a:endParaRPr lang="es-CO" dirty="0">
              <a:solidFill>
                <a:schemeClr val="bg1"/>
              </a:solidFill>
              <a:latin typeface="Source Sans Pro"/>
              <a:ea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172804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3110088-90A6-4CE8-8DC8-65F84BF7C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60" y="318543"/>
            <a:ext cx="3394801" cy="795882"/>
          </a:xfrm>
        </p:spPr>
        <p:txBody>
          <a:bodyPr/>
          <a:lstStyle/>
          <a:p>
            <a:r>
              <a:rPr lang="es-ES" sz="2400" b="1" dirty="0"/>
              <a:t>Calidad de entrenamiento de los modelos</a:t>
            </a:r>
            <a:endParaRPr lang="es-CO" sz="2400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D9C2C74-D078-44F2-9161-AEC6A43CC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60" y="1477760"/>
            <a:ext cx="8572279" cy="2294141"/>
          </a:xfrm>
          <a:prstGeom prst="rect">
            <a:avLst/>
          </a:prstGeom>
        </p:spPr>
      </p:pic>
      <p:pic>
        <p:nvPicPr>
          <p:cNvPr id="19" name="Picture 2" descr="Un grito de Libertad...: UNIVERSIDADES">
            <a:extLst>
              <a:ext uri="{FF2B5EF4-FFF2-40B4-BE49-F238E27FC236}">
                <a16:creationId xmlns:a16="http://schemas.microsoft.com/office/drawing/2014/main" id="{73F64477-502D-4FA7-A29C-63F863400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7" y="4660025"/>
            <a:ext cx="900000" cy="41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8AC22F1-EE27-40C2-B39F-20A133CD7D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0" b="27200"/>
          <a:stretch/>
        </p:blipFill>
        <p:spPr>
          <a:xfrm>
            <a:off x="1026951" y="4660026"/>
            <a:ext cx="644194" cy="409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9A5FF0D1-C292-42B0-BB0A-3733794F6DD7}"/>
              </a:ext>
            </a:extLst>
          </p:cNvPr>
          <p:cNvSpPr txBox="1"/>
          <p:nvPr/>
        </p:nvSpPr>
        <p:spPr>
          <a:xfrm>
            <a:off x="8034949" y="4256978"/>
            <a:ext cx="651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8E43E9-E1CC-469A-95C4-5581140F3644}" type="slidenum">
              <a:rPr lang="es-ES" smtClean="0">
                <a:solidFill>
                  <a:schemeClr val="bg1"/>
                </a:solidFill>
                <a:latin typeface="Source Sans Pro"/>
                <a:ea typeface="Source Sans Pro"/>
                <a:sym typeface="Source Sans Pro"/>
              </a:rPr>
              <a:t>14</a:t>
            </a:fld>
            <a:endParaRPr lang="es-CO" dirty="0">
              <a:solidFill>
                <a:schemeClr val="bg1"/>
              </a:solidFill>
              <a:latin typeface="Source Sans Pro"/>
              <a:ea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621564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3110088-90A6-4CE8-8DC8-65F84BF7C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24" y="132805"/>
            <a:ext cx="4387781" cy="631575"/>
          </a:xfrm>
        </p:spPr>
        <p:txBody>
          <a:bodyPr/>
          <a:lstStyle/>
          <a:p>
            <a:r>
              <a:rPr lang="es-ES" sz="2000" dirty="0"/>
              <a:t>Visualizando la calidad de reconstrucción de cada uno de los modelos</a:t>
            </a:r>
            <a:endParaRPr lang="es-CO" sz="2000" dirty="0"/>
          </a:p>
        </p:txBody>
      </p:sp>
      <p:pic>
        <p:nvPicPr>
          <p:cNvPr id="29" name="Picture 2" descr="Un grito de Libertad...: UNIVERSIDADES">
            <a:extLst>
              <a:ext uri="{FF2B5EF4-FFF2-40B4-BE49-F238E27FC236}">
                <a16:creationId xmlns:a16="http://schemas.microsoft.com/office/drawing/2014/main" id="{F0945DCA-8B24-40CC-AC25-674E7BB5F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7" y="4660025"/>
            <a:ext cx="900000" cy="41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726CDEE6-7CAF-475C-9F01-833F1B67B0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0" b="27200"/>
          <a:stretch/>
        </p:blipFill>
        <p:spPr>
          <a:xfrm>
            <a:off x="1026951" y="4660026"/>
            <a:ext cx="644194" cy="409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agen 6" descr="Imagen que contiene interior, foto, cubierto, diversos&#10;&#10;Descripción generada automáticamente">
            <a:extLst>
              <a:ext uri="{FF2B5EF4-FFF2-40B4-BE49-F238E27FC236}">
                <a16:creationId xmlns:a16="http://schemas.microsoft.com/office/drawing/2014/main" id="{1DCCD59F-8C1B-4F7E-8CC8-E3753E20A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442" y="910250"/>
            <a:ext cx="4739815" cy="3954504"/>
          </a:xfrm>
          <a:prstGeom prst="rect">
            <a:avLst/>
          </a:prstGeom>
        </p:spPr>
      </p:pic>
      <p:pic>
        <p:nvPicPr>
          <p:cNvPr id="9" name="Imagen 8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23F38405-C5D5-480B-9E97-2E6BF52E07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743" y="1637426"/>
            <a:ext cx="3756884" cy="2203100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AB1EA0BA-1F9D-4A0F-999C-BD5253B44290}"/>
              </a:ext>
            </a:extLst>
          </p:cNvPr>
          <p:cNvSpPr txBox="1"/>
          <p:nvPr/>
        </p:nvSpPr>
        <p:spPr>
          <a:xfrm>
            <a:off x="8392136" y="124857"/>
            <a:ext cx="651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8E43E9-E1CC-469A-95C4-5581140F3644}" type="slidenum">
              <a:rPr lang="es-ES" smtClean="0">
                <a:solidFill>
                  <a:schemeClr val="tx1"/>
                </a:solidFill>
                <a:latin typeface="Source Sans Pro"/>
                <a:ea typeface="Source Sans Pro"/>
                <a:sym typeface="Source Sans Pro"/>
              </a:rPr>
              <a:t>15</a:t>
            </a:fld>
            <a:endParaRPr lang="es-CO" dirty="0">
              <a:solidFill>
                <a:schemeClr val="tx1"/>
              </a:solidFill>
              <a:latin typeface="Source Sans Pro"/>
              <a:ea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8"/>
          <p:cNvSpPr txBox="1">
            <a:spLocks noGrp="1"/>
          </p:cNvSpPr>
          <p:nvPr>
            <p:ph type="title"/>
          </p:nvPr>
        </p:nvSpPr>
        <p:spPr>
          <a:xfrm>
            <a:off x="2646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CONCLUSIONES</a:t>
            </a:r>
            <a:endParaRPr dirty="0"/>
          </a:p>
        </p:txBody>
      </p:sp>
      <p:sp>
        <p:nvSpPr>
          <p:cNvPr id="7" name="Google Shape;664;p61">
            <a:extLst>
              <a:ext uri="{FF2B5EF4-FFF2-40B4-BE49-F238E27FC236}">
                <a16:creationId xmlns:a16="http://schemas.microsoft.com/office/drawing/2014/main" id="{5F1DE52D-807E-40CD-BA32-4D088BE98E12}"/>
              </a:ext>
            </a:extLst>
          </p:cNvPr>
          <p:cNvSpPr txBox="1">
            <a:spLocks/>
          </p:cNvSpPr>
          <p:nvPr/>
        </p:nvSpPr>
        <p:spPr>
          <a:xfrm>
            <a:off x="1028700" y="1112700"/>
            <a:ext cx="7086600" cy="37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-330200" algn="just">
              <a:spcBef>
                <a:spcPts val="1600"/>
              </a:spcBef>
              <a:buSzPts val="1600"/>
              <a:buFont typeface="Arial"/>
              <a:buChar char="●"/>
            </a:pPr>
            <a:r>
              <a:rPr lang="es-ES" dirty="0"/>
              <a:t>El modelo propuesto y el modelo sin transferencia de aprendizaje obtuvieron un comportamiento similar en las tres métricas evaluadas.</a:t>
            </a:r>
          </a:p>
          <a:p>
            <a:pPr indent="-330200" algn="just">
              <a:spcBef>
                <a:spcPts val="1600"/>
              </a:spcBef>
              <a:buSzPts val="1600"/>
              <a:buFont typeface="Arial"/>
              <a:buChar char="●"/>
            </a:pPr>
            <a:r>
              <a:rPr lang="es-ES" dirty="0"/>
              <a:t>El modelo preentrenado sin congelamiento de capas y la </a:t>
            </a:r>
            <a:r>
              <a:rPr lang="es-ES" dirty="0" err="1"/>
              <a:t>Xception</a:t>
            </a:r>
            <a:r>
              <a:rPr lang="es-ES" dirty="0"/>
              <a:t> tuvieron un comportamiento similar y más alto que los mencionados anteriormente. Sin embargo, la calidad visual de la reconstrucción es peor que el modelo propuesto.</a:t>
            </a:r>
          </a:p>
          <a:p>
            <a:pPr indent="-330200" algn="just">
              <a:spcBef>
                <a:spcPts val="1600"/>
              </a:spcBef>
              <a:buSzPts val="1600"/>
              <a:buFont typeface="Arial"/>
              <a:buChar char="●"/>
            </a:pPr>
            <a:r>
              <a:rPr lang="es-ES" dirty="0"/>
              <a:t>Nuestro modelo propuesto, donde se congelo la mitad del modelo preentrenado, a pesar de no obtener el primer lugar, observamos que la capacidad de generalización del modelo para interpretar las </a:t>
            </a:r>
            <a:r>
              <a:rPr lang="es-ES" dirty="0" err="1"/>
              <a:t>imagenes</a:t>
            </a:r>
            <a:r>
              <a:rPr lang="es-ES" dirty="0"/>
              <a:t> y evitar el sobreajuste fue la que mejor funcionó en todos los modelos presentados.</a:t>
            </a:r>
          </a:p>
          <a:p>
            <a:pPr indent="-330200" algn="just">
              <a:spcBef>
                <a:spcPts val="1600"/>
              </a:spcBef>
              <a:buSzPts val="1600"/>
              <a:buFont typeface="Arial"/>
              <a:buChar char="●"/>
            </a:pPr>
            <a:endParaRPr lang="es-ES" dirty="0"/>
          </a:p>
          <a:p>
            <a:pPr indent="-330200">
              <a:spcBef>
                <a:spcPts val="1600"/>
              </a:spcBef>
              <a:buSzPts val="1600"/>
              <a:buFont typeface="Arial"/>
              <a:buChar char="●"/>
            </a:pPr>
            <a:endParaRPr lang="es-ES" sz="1200" dirty="0">
              <a:sym typeface="Calibri"/>
            </a:endParaRPr>
          </a:p>
        </p:txBody>
      </p:sp>
      <p:pic>
        <p:nvPicPr>
          <p:cNvPr id="8" name="Picture 2" descr="Un grito de Libertad...: UNIVERSIDADES">
            <a:extLst>
              <a:ext uri="{FF2B5EF4-FFF2-40B4-BE49-F238E27FC236}">
                <a16:creationId xmlns:a16="http://schemas.microsoft.com/office/drawing/2014/main" id="{94ABB5C7-C945-48C6-8B0E-124D18D8B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7" y="4660025"/>
            <a:ext cx="900000" cy="41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CD41A13-F8A5-41C7-9FC8-6E378DBC23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0" b="27200"/>
          <a:stretch/>
        </p:blipFill>
        <p:spPr>
          <a:xfrm>
            <a:off x="1026951" y="4660026"/>
            <a:ext cx="644194" cy="409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EDBBAC7-0D07-4A96-A23D-35139049FBED}"/>
              </a:ext>
            </a:extLst>
          </p:cNvPr>
          <p:cNvSpPr txBox="1"/>
          <p:nvPr/>
        </p:nvSpPr>
        <p:spPr>
          <a:xfrm>
            <a:off x="8034949" y="4256978"/>
            <a:ext cx="651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8E43E9-E1CC-469A-95C4-5581140F3644}" type="slidenum">
              <a:rPr lang="es-ES" smtClean="0">
                <a:solidFill>
                  <a:schemeClr val="bg1"/>
                </a:solidFill>
                <a:latin typeface="Source Sans Pro"/>
                <a:ea typeface="Source Sans Pro"/>
                <a:sym typeface="Source Sans Pro"/>
              </a:rPr>
              <a:t>16</a:t>
            </a:fld>
            <a:endParaRPr lang="es-CO" dirty="0">
              <a:solidFill>
                <a:schemeClr val="bg1"/>
              </a:solidFill>
              <a:latin typeface="Source Sans Pro"/>
              <a:ea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9"/>
          <p:cNvSpPr txBox="1">
            <a:spLocks noGrp="1"/>
          </p:cNvSpPr>
          <p:nvPr>
            <p:ph type="title"/>
          </p:nvPr>
        </p:nvSpPr>
        <p:spPr>
          <a:xfrm>
            <a:off x="3147607" y="381326"/>
            <a:ext cx="286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dirty="0"/>
              <a:t>GRACIAS</a:t>
            </a:r>
            <a:endParaRPr sz="4000" dirty="0"/>
          </a:p>
        </p:txBody>
      </p:sp>
      <p:sp>
        <p:nvSpPr>
          <p:cNvPr id="628" name="Google Shape;628;p59"/>
          <p:cNvSpPr txBox="1">
            <a:spLocks noGrp="1"/>
          </p:cNvSpPr>
          <p:nvPr>
            <p:ph type="subTitle" idx="1"/>
          </p:nvPr>
        </p:nvSpPr>
        <p:spPr>
          <a:xfrm>
            <a:off x="3101850" y="1575850"/>
            <a:ext cx="29403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¿</a:t>
            </a:r>
            <a:r>
              <a:rPr lang="es-CO" dirty="0"/>
              <a:t>Tienes alguna pregunta</a:t>
            </a:r>
            <a:r>
              <a:rPr lang="en" dirty="0"/>
              <a:t>? </a:t>
            </a:r>
            <a:endParaRPr dirty="0"/>
          </a:p>
        </p:txBody>
      </p:sp>
      <p:sp>
        <p:nvSpPr>
          <p:cNvPr id="629" name="Google Shape;629;p59"/>
          <p:cNvSpPr txBox="1"/>
          <p:nvPr/>
        </p:nvSpPr>
        <p:spPr>
          <a:xfrm>
            <a:off x="2909725" y="4048100"/>
            <a:ext cx="33246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Please keep this slide for attribution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Picture 2" descr="Un grito de Libertad...: UNIVERSIDADES">
            <a:extLst>
              <a:ext uri="{FF2B5EF4-FFF2-40B4-BE49-F238E27FC236}">
                <a16:creationId xmlns:a16="http://schemas.microsoft.com/office/drawing/2014/main" id="{B2FBDA2B-8005-42FF-91BB-4D937F47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012" y="4674312"/>
            <a:ext cx="900000" cy="41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D070A5F-A76E-4669-97C6-B2C9DE3B0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0" b="27200"/>
          <a:stretch/>
        </p:blipFill>
        <p:spPr>
          <a:xfrm>
            <a:off x="8427876" y="4674313"/>
            <a:ext cx="644194" cy="409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C175606D-380A-45D4-A66D-C5C414E9109E}"/>
              </a:ext>
            </a:extLst>
          </p:cNvPr>
          <p:cNvSpPr txBox="1"/>
          <p:nvPr/>
        </p:nvSpPr>
        <p:spPr>
          <a:xfrm>
            <a:off x="462574" y="4261303"/>
            <a:ext cx="651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8E43E9-E1CC-469A-95C4-5581140F3644}" type="slidenum">
              <a:rPr lang="es-ES" smtClean="0">
                <a:solidFill>
                  <a:schemeClr val="bg1"/>
                </a:solidFill>
                <a:latin typeface="Source Sans Pro"/>
                <a:ea typeface="Source Sans Pro"/>
                <a:sym typeface="Source Sans Pro"/>
              </a:rPr>
              <a:t>17</a:t>
            </a:fld>
            <a:endParaRPr lang="es-CO" dirty="0">
              <a:solidFill>
                <a:schemeClr val="bg1"/>
              </a:solidFill>
              <a:latin typeface="Source Sans Pro"/>
              <a:ea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BIBLIOGRAFÍA</a:t>
            </a:r>
            <a:endParaRPr dirty="0"/>
          </a:p>
        </p:txBody>
      </p:sp>
      <p:sp>
        <p:nvSpPr>
          <p:cNvPr id="664" name="Google Shape;664;p61"/>
          <p:cNvSpPr txBox="1">
            <a:spLocks noGrp="1"/>
          </p:cNvSpPr>
          <p:nvPr>
            <p:ph type="subTitle" idx="1"/>
          </p:nvPr>
        </p:nvSpPr>
        <p:spPr>
          <a:xfrm>
            <a:off x="1046250" y="1226343"/>
            <a:ext cx="6719006" cy="3031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s-ES" sz="1200" dirty="0" err="1">
                <a:sym typeface="Calibri"/>
              </a:rPr>
              <a:t>Kuznetsova</a:t>
            </a:r>
            <a:r>
              <a:rPr lang="es-ES" sz="1200" dirty="0">
                <a:sym typeface="Calibri"/>
              </a:rPr>
              <a:t>, A., </a:t>
            </a:r>
            <a:r>
              <a:rPr lang="es-ES" sz="1200" dirty="0" err="1">
                <a:sym typeface="Calibri"/>
              </a:rPr>
              <a:t>Rom</a:t>
            </a:r>
            <a:r>
              <a:rPr lang="es-ES" sz="1200" dirty="0">
                <a:sym typeface="Calibri"/>
              </a:rPr>
              <a:t>, H., </a:t>
            </a:r>
            <a:r>
              <a:rPr lang="es-ES" sz="1200" dirty="0" err="1">
                <a:sym typeface="Calibri"/>
              </a:rPr>
              <a:t>Alldrin</a:t>
            </a:r>
            <a:r>
              <a:rPr lang="es-ES" sz="1200" dirty="0">
                <a:sym typeface="Calibri"/>
              </a:rPr>
              <a:t>, N., </a:t>
            </a:r>
            <a:r>
              <a:rPr lang="es-ES" sz="1200" dirty="0" err="1">
                <a:sym typeface="Calibri"/>
              </a:rPr>
              <a:t>Uijlings</a:t>
            </a:r>
            <a:r>
              <a:rPr lang="es-ES" sz="1200" dirty="0">
                <a:sym typeface="Calibri"/>
              </a:rPr>
              <a:t>, J., </a:t>
            </a:r>
            <a:r>
              <a:rPr lang="es-ES" sz="1200" dirty="0" err="1">
                <a:sym typeface="Calibri"/>
              </a:rPr>
              <a:t>Krasin</a:t>
            </a:r>
            <a:r>
              <a:rPr lang="es-ES" sz="1200" dirty="0">
                <a:sym typeface="Calibri"/>
              </a:rPr>
              <a:t>, I., Pont-</a:t>
            </a:r>
            <a:r>
              <a:rPr lang="es-ES" sz="1200" dirty="0" err="1">
                <a:sym typeface="Calibri"/>
              </a:rPr>
              <a:t>Tuset</a:t>
            </a:r>
            <a:r>
              <a:rPr lang="es-ES" sz="1200" dirty="0">
                <a:sym typeface="Calibri"/>
              </a:rPr>
              <a:t>, J., ... &amp; Ferrari, V. (2018). </a:t>
            </a:r>
            <a:r>
              <a:rPr lang="es-ES" sz="1200" dirty="0" err="1">
                <a:sym typeface="Calibri"/>
              </a:rPr>
              <a:t>The</a:t>
            </a:r>
            <a:r>
              <a:rPr lang="es-ES" sz="1200" dirty="0">
                <a:sym typeface="Calibri"/>
              </a:rPr>
              <a:t> open </a:t>
            </a:r>
            <a:r>
              <a:rPr lang="es-ES" sz="1200" dirty="0" err="1">
                <a:sym typeface="Calibri"/>
              </a:rPr>
              <a:t>images</a:t>
            </a:r>
            <a:r>
              <a:rPr lang="es-ES" sz="1200" dirty="0">
                <a:sym typeface="Calibri"/>
              </a:rPr>
              <a:t> dataset v4: </a:t>
            </a:r>
            <a:r>
              <a:rPr lang="es-ES" sz="1200" dirty="0" err="1">
                <a:sym typeface="Calibri"/>
              </a:rPr>
              <a:t>Unified</a:t>
            </a:r>
            <a:r>
              <a:rPr lang="es-ES" sz="1200" dirty="0">
                <a:sym typeface="Calibri"/>
              </a:rPr>
              <a:t> </a:t>
            </a:r>
            <a:r>
              <a:rPr lang="es-ES" sz="1200" dirty="0" err="1">
                <a:sym typeface="Calibri"/>
              </a:rPr>
              <a:t>image</a:t>
            </a:r>
            <a:r>
              <a:rPr lang="es-ES" sz="1200" dirty="0">
                <a:sym typeface="Calibri"/>
              </a:rPr>
              <a:t> </a:t>
            </a:r>
            <a:r>
              <a:rPr lang="es-ES" sz="1200" dirty="0" err="1">
                <a:sym typeface="Calibri"/>
              </a:rPr>
              <a:t>classification</a:t>
            </a:r>
            <a:r>
              <a:rPr lang="es-ES" sz="1200" dirty="0">
                <a:sym typeface="Calibri"/>
              </a:rPr>
              <a:t>, </a:t>
            </a:r>
            <a:r>
              <a:rPr lang="es-ES" sz="1200" dirty="0" err="1">
                <a:sym typeface="Calibri"/>
              </a:rPr>
              <a:t>object</a:t>
            </a:r>
            <a:r>
              <a:rPr lang="es-ES" sz="1200" dirty="0">
                <a:sym typeface="Calibri"/>
              </a:rPr>
              <a:t> </a:t>
            </a:r>
            <a:r>
              <a:rPr lang="es-ES" sz="1200" dirty="0" err="1">
                <a:sym typeface="Calibri"/>
              </a:rPr>
              <a:t>detection</a:t>
            </a:r>
            <a:r>
              <a:rPr lang="es-ES" sz="1200" dirty="0">
                <a:sym typeface="Calibri"/>
              </a:rPr>
              <a:t>, and visual </a:t>
            </a:r>
            <a:r>
              <a:rPr lang="es-ES" sz="1200" dirty="0" err="1">
                <a:sym typeface="Calibri"/>
              </a:rPr>
              <a:t>relationship</a:t>
            </a:r>
            <a:r>
              <a:rPr lang="es-ES" sz="1200" dirty="0">
                <a:sym typeface="Calibri"/>
              </a:rPr>
              <a:t> </a:t>
            </a:r>
            <a:r>
              <a:rPr lang="es-ES" sz="1200" dirty="0" err="1">
                <a:sym typeface="Calibri"/>
              </a:rPr>
              <a:t>detection</a:t>
            </a:r>
            <a:r>
              <a:rPr lang="es-ES" sz="1200" dirty="0">
                <a:sym typeface="Calibri"/>
              </a:rPr>
              <a:t> at </a:t>
            </a:r>
            <a:r>
              <a:rPr lang="es-ES" sz="1200" dirty="0" err="1">
                <a:sym typeface="Calibri"/>
              </a:rPr>
              <a:t>scale</a:t>
            </a:r>
            <a:r>
              <a:rPr lang="es-ES" sz="1200" dirty="0">
                <a:sym typeface="Calibri"/>
              </a:rPr>
              <a:t>. </a:t>
            </a:r>
            <a:r>
              <a:rPr lang="es-ES" sz="1200" dirty="0" err="1">
                <a:sym typeface="Calibri"/>
              </a:rPr>
              <a:t>arXiv</a:t>
            </a:r>
            <a:r>
              <a:rPr lang="es-ES" sz="1200" dirty="0">
                <a:sym typeface="Calibri"/>
              </a:rPr>
              <a:t> </a:t>
            </a:r>
            <a:r>
              <a:rPr lang="es-ES" sz="1200" dirty="0" err="1">
                <a:sym typeface="Calibri"/>
              </a:rPr>
              <a:t>preprint</a:t>
            </a:r>
            <a:r>
              <a:rPr lang="es-ES" sz="1200" dirty="0">
                <a:sym typeface="Calibri"/>
              </a:rPr>
              <a:t> arXiv:1811.00982.</a:t>
            </a: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s-ES" sz="1200" dirty="0" err="1">
                <a:sym typeface="Calibri"/>
              </a:rPr>
              <a:t>Kwentar</a:t>
            </a:r>
            <a:r>
              <a:rPr lang="es-ES" sz="1200" dirty="0">
                <a:sym typeface="Calibri"/>
              </a:rPr>
              <a:t>/</a:t>
            </a:r>
            <a:r>
              <a:rPr lang="es-ES" sz="1200" dirty="0" err="1">
                <a:sym typeface="Calibri"/>
              </a:rPr>
              <a:t>blur_dataset</a:t>
            </a:r>
            <a:r>
              <a:rPr lang="es-ES" sz="1200" dirty="0">
                <a:sym typeface="Calibri"/>
              </a:rPr>
              <a:t>. (2020). </a:t>
            </a:r>
            <a:r>
              <a:rPr lang="es-ES" sz="1200" dirty="0" err="1">
                <a:sym typeface="Calibri"/>
              </a:rPr>
              <a:t>Retrieved</a:t>
            </a:r>
            <a:r>
              <a:rPr lang="es-ES" sz="1200" dirty="0">
                <a:sym typeface="Calibri"/>
              </a:rPr>
              <a:t> 6 </a:t>
            </a:r>
            <a:r>
              <a:rPr lang="es-ES" sz="1200" dirty="0" err="1">
                <a:sym typeface="Calibri"/>
              </a:rPr>
              <a:t>September</a:t>
            </a:r>
            <a:r>
              <a:rPr lang="es-ES" sz="1200" dirty="0">
                <a:sym typeface="Calibri"/>
              </a:rPr>
              <a:t> 2020, </a:t>
            </a:r>
            <a:r>
              <a:rPr lang="es-ES" sz="1200" dirty="0" err="1">
                <a:sym typeface="Calibri"/>
              </a:rPr>
              <a:t>from</a:t>
            </a:r>
            <a:r>
              <a:rPr lang="es-ES" sz="1200" dirty="0">
                <a:sym typeface="Calibri"/>
              </a:rPr>
              <a:t> </a:t>
            </a:r>
            <a:r>
              <a:rPr lang="es-ES" sz="1200" dirty="0"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https://github.com/Kwentar/blur_dataset</a:t>
            </a:r>
            <a:r>
              <a:rPr lang="es-ES" sz="1200" dirty="0">
                <a:sym typeface="Calibri"/>
              </a:rPr>
              <a:t>.</a:t>
            </a: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s-ES" sz="1200" dirty="0" err="1">
                <a:sym typeface="Calibri"/>
              </a:rPr>
              <a:t>Ronneberger</a:t>
            </a:r>
            <a:r>
              <a:rPr lang="es-ES" sz="1200" dirty="0">
                <a:sym typeface="Calibri"/>
              </a:rPr>
              <a:t>, O., Fischer, P., &amp; </a:t>
            </a:r>
            <a:r>
              <a:rPr lang="es-ES" sz="1200" dirty="0" err="1">
                <a:sym typeface="Calibri"/>
              </a:rPr>
              <a:t>Brox</a:t>
            </a:r>
            <a:r>
              <a:rPr lang="es-ES" sz="1200" dirty="0">
                <a:sym typeface="Calibri"/>
              </a:rPr>
              <a:t>, T. (2015, </a:t>
            </a:r>
            <a:r>
              <a:rPr lang="es-ES" sz="1200" dirty="0" err="1">
                <a:sym typeface="Calibri"/>
              </a:rPr>
              <a:t>October</a:t>
            </a:r>
            <a:r>
              <a:rPr lang="es-ES" sz="1200" dirty="0">
                <a:sym typeface="Calibri"/>
              </a:rPr>
              <a:t>). U-net: </a:t>
            </a:r>
            <a:r>
              <a:rPr lang="es-ES" sz="1200" dirty="0" err="1">
                <a:sym typeface="Calibri"/>
              </a:rPr>
              <a:t>Convolutional</a:t>
            </a:r>
            <a:r>
              <a:rPr lang="es-ES" sz="1200" dirty="0">
                <a:sym typeface="Calibri"/>
              </a:rPr>
              <a:t> </a:t>
            </a:r>
            <a:r>
              <a:rPr lang="es-ES" sz="1200" dirty="0" err="1">
                <a:sym typeface="Calibri"/>
              </a:rPr>
              <a:t>networks</a:t>
            </a:r>
            <a:r>
              <a:rPr lang="es-ES" sz="1200" dirty="0">
                <a:sym typeface="Calibri"/>
              </a:rPr>
              <a:t> </a:t>
            </a:r>
            <a:r>
              <a:rPr lang="es-ES" sz="1200" dirty="0" err="1">
                <a:sym typeface="Calibri"/>
              </a:rPr>
              <a:t>for</a:t>
            </a:r>
            <a:r>
              <a:rPr lang="es-ES" sz="1200" dirty="0">
                <a:sym typeface="Calibri"/>
              </a:rPr>
              <a:t> </a:t>
            </a:r>
            <a:r>
              <a:rPr lang="es-ES" sz="1200" dirty="0" err="1">
                <a:sym typeface="Calibri"/>
              </a:rPr>
              <a:t>biomedical</a:t>
            </a:r>
            <a:r>
              <a:rPr lang="es-ES" sz="1200" dirty="0">
                <a:sym typeface="Calibri"/>
              </a:rPr>
              <a:t> </a:t>
            </a:r>
            <a:r>
              <a:rPr lang="es-ES" sz="1200" dirty="0" err="1">
                <a:sym typeface="Calibri"/>
              </a:rPr>
              <a:t>image</a:t>
            </a:r>
            <a:r>
              <a:rPr lang="es-ES" sz="1200" dirty="0">
                <a:sym typeface="Calibri"/>
              </a:rPr>
              <a:t> </a:t>
            </a:r>
            <a:r>
              <a:rPr lang="es-ES" sz="1200" dirty="0" err="1">
                <a:sym typeface="Calibri"/>
              </a:rPr>
              <a:t>segmentation</a:t>
            </a:r>
            <a:r>
              <a:rPr lang="es-ES" sz="1200" dirty="0">
                <a:sym typeface="Calibri"/>
              </a:rPr>
              <a:t>. In International </a:t>
            </a:r>
            <a:r>
              <a:rPr lang="es-ES" sz="1200" dirty="0" err="1">
                <a:sym typeface="Calibri"/>
              </a:rPr>
              <a:t>Conference</a:t>
            </a:r>
            <a:r>
              <a:rPr lang="es-ES" sz="1200" dirty="0">
                <a:sym typeface="Calibri"/>
              </a:rPr>
              <a:t> </a:t>
            </a:r>
            <a:r>
              <a:rPr lang="es-ES" sz="1200" dirty="0" err="1">
                <a:sym typeface="Calibri"/>
              </a:rPr>
              <a:t>on</a:t>
            </a:r>
            <a:r>
              <a:rPr lang="es-ES" sz="1200" dirty="0">
                <a:sym typeface="Calibri"/>
              </a:rPr>
              <a:t> Medical </a:t>
            </a:r>
            <a:r>
              <a:rPr lang="es-ES" sz="1200" dirty="0" err="1">
                <a:sym typeface="Calibri"/>
              </a:rPr>
              <a:t>image</a:t>
            </a:r>
            <a:r>
              <a:rPr lang="es-ES" sz="1200" dirty="0">
                <a:sym typeface="Calibri"/>
              </a:rPr>
              <a:t> </a:t>
            </a:r>
            <a:r>
              <a:rPr lang="es-ES" sz="1200" dirty="0" err="1">
                <a:sym typeface="Calibri"/>
              </a:rPr>
              <a:t>computing</a:t>
            </a:r>
            <a:r>
              <a:rPr lang="es-ES" sz="1200" dirty="0">
                <a:sym typeface="Calibri"/>
              </a:rPr>
              <a:t> and </a:t>
            </a:r>
            <a:r>
              <a:rPr lang="es-ES" sz="1200" dirty="0" err="1">
                <a:sym typeface="Calibri"/>
              </a:rPr>
              <a:t>computer-assisted</a:t>
            </a:r>
            <a:r>
              <a:rPr lang="es-ES" sz="1200" dirty="0">
                <a:sym typeface="Calibri"/>
              </a:rPr>
              <a:t> </a:t>
            </a:r>
            <a:r>
              <a:rPr lang="es-ES" sz="1200" dirty="0" err="1">
                <a:sym typeface="Calibri"/>
              </a:rPr>
              <a:t>intervention</a:t>
            </a:r>
            <a:r>
              <a:rPr lang="es-ES" sz="1200" dirty="0">
                <a:sym typeface="Calibri"/>
              </a:rPr>
              <a:t> (pp. 234-241). Springer, Cham.</a:t>
            </a: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-US" sz="1200" dirty="0" err="1">
                <a:sym typeface="Calibri"/>
              </a:rPr>
              <a:t>Chollet</a:t>
            </a:r>
            <a:r>
              <a:rPr lang="en-US" sz="1200" dirty="0">
                <a:sym typeface="Calibri"/>
              </a:rPr>
              <a:t>, F. (2017). </a:t>
            </a:r>
            <a:r>
              <a:rPr lang="en-US" sz="1200" dirty="0" err="1">
                <a:sym typeface="Calibri"/>
              </a:rPr>
              <a:t>Xception</a:t>
            </a:r>
            <a:r>
              <a:rPr lang="en-US" sz="1200" dirty="0">
                <a:sym typeface="Calibri"/>
              </a:rPr>
              <a:t>: Deep learning with </a:t>
            </a:r>
            <a:r>
              <a:rPr lang="en-US" sz="1200" dirty="0" err="1">
                <a:sym typeface="Calibri"/>
              </a:rPr>
              <a:t>depthwise</a:t>
            </a:r>
            <a:r>
              <a:rPr lang="en-US" sz="1200" dirty="0">
                <a:sym typeface="Calibri"/>
              </a:rPr>
              <a:t> separable convolutions. In Proceedings of the IEEE conference on computer vision and pattern recognition (pp. 1251-1258).</a:t>
            </a:r>
            <a:endParaRPr sz="1200" dirty="0"/>
          </a:p>
        </p:txBody>
      </p:sp>
      <p:pic>
        <p:nvPicPr>
          <p:cNvPr id="4" name="Picture 2" descr="Un grito de Libertad...: UNIVERSIDADES">
            <a:extLst>
              <a:ext uri="{FF2B5EF4-FFF2-40B4-BE49-F238E27FC236}">
                <a16:creationId xmlns:a16="http://schemas.microsoft.com/office/drawing/2014/main" id="{8485D142-6A5A-4F65-8DBF-19C03C36A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7" y="4660025"/>
            <a:ext cx="900000" cy="41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B121A3C-1665-4F86-B233-3F97FD4571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0" b="27200"/>
          <a:stretch/>
        </p:blipFill>
        <p:spPr>
          <a:xfrm>
            <a:off x="1026951" y="4660026"/>
            <a:ext cx="644194" cy="409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A0F072F-0797-4CF5-8F3B-0C37DADBECBA}"/>
              </a:ext>
            </a:extLst>
          </p:cNvPr>
          <p:cNvSpPr txBox="1"/>
          <p:nvPr/>
        </p:nvSpPr>
        <p:spPr>
          <a:xfrm>
            <a:off x="8034949" y="4256978"/>
            <a:ext cx="651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8E43E9-E1CC-469A-95C4-5581140F3644}" type="slidenum">
              <a:rPr lang="es-ES" smtClean="0">
                <a:solidFill>
                  <a:schemeClr val="bg1"/>
                </a:solidFill>
                <a:latin typeface="Source Sans Pro"/>
                <a:ea typeface="Source Sans Pro"/>
                <a:sym typeface="Source Sans Pro"/>
              </a:rPr>
              <a:t>18</a:t>
            </a:fld>
            <a:endParaRPr lang="es-CO" dirty="0">
              <a:solidFill>
                <a:schemeClr val="bg1"/>
              </a:solidFill>
              <a:latin typeface="Source Sans Pro"/>
              <a:ea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/>
          <p:nvPr/>
        </p:nvSpPr>
        <p:spPr>
          <a:xfrm>
            <a:off x="3591427" y="1194816"/>
            <a:ext cx="26525" cy="1264205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7"/>
          <p:cNvSpPr txBox="1">
            <a:spLocks noGrp="1"/>
          </p:cNvSpPr>
          <p:nvPr>
            <p:ph type="subTitle" idx="1"/>
          </p:nvPr>
        </p:nvSpPr>
        <p:spPr>
          <a:xfrm>
            <a:off x="3976715" y="1169757"/>
            <a:ext cx="4117154" cy="3091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600"/>
              </a:spcAft>
            </a:pPr>
            <a:r>
              <a:rPr lang="es-ES" sz="1600" dirty="0"/>
              <a:t>Actualmente existe una gran cantidad de información, en dónde parte de estos datos consisten en imágenes, es común que las personas tomen muchas fotografías en las cuales, debido a factores externos, estas terminan viéndose borrosas. Se propone recopilar un </a:t>
            </a:r>
            <a:r>
              <a:rPr lang="es-ES" sz="1600" b="1" dirty="0"/>
              <a:t>pequeño</a:t>
            </a:r>
            <a:r>
              <a:rPr lang="es-ES" sz="1600" dirty="0"/>
              <a:t> dataset de imágenes borrosas con el propósito de corregirlas mediante el uso de una red neuronal aplicando una técnica denominada Transferencia de Aprendizaje.</a:t>
            </a:r>
          </a:p>
        </p:txBody>
      </p:sp>
      <p:sp>
        <p:nvSpPr>
          <p:cNvPr id="231" name="Google Shape;231;p37"/>
          <p:cNvSpPr txBox="1">
            <a:spLocks noGrp="1"/>
          </p:cNvSpPr>
          <p:nvPr>
            <p:ph type="title"/>
          </p:nvPr>
        </p:nvSpPr>
        <p:spPr>
          <a:xfrm>
            <a:off x="1730403" y="1194816"/>
            <a:ext cx="1734316" cy="333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MOTIVACIÓN</a:t>
            </a:r>
            <a:endParaRPr dirty="0"/>
          </a:p>
        </p:txBody>
      </p:sp>
      <p:pic>
        <p:nvPicPr>
          <p:cNvPr id="9" name="Picture 2" descr="Un grito de Libertad...: UNIVERSIDADES">
            <a:extLst>
              <a:ext uri="{FF2B5EF4-FFF2-40B4-BE49-F238E27FC236}">
                <a16:creationId xmlns:a16="http://schemas.microsoft.com/office/drawing/2014/main" id="{B3BCBB59-6467-4892-835A-EEBB7A3FE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490" y="4655073"/>
            <a:ext cx="900000" cy="41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5063645-5809-45FA-AFCC-BAA36A2122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0" b="27200"/>
          <a:stretch/>
        </p:blipFill>
        <p:spPr>
          <a:xfrm>
            <a:off x="8391354" y="4655074"/>
            <a:ext cx="644194" cy="409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Imagen 2" descr="Imagen que contiene firmar, pantalla, foto, diferente&#10;&#10;Descripción generada automáticamente">
            <a:extLst>
              <a:ext uri="{FF2B5EF4-FFF2-40B4-BE49-F238E27FC236}">
                <a16:creationId xmlns:a16="http://schemas.microsoft.com/office/drawing/2014/main" id="{D96C851A-26C9-4C96-B6A7-FCFAF8B13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84" y="1748871"/>
            <a:ext cx="2938235" cy="206589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107DA0D-0247-46F1-A94A-5C41D5DDE28B}"/>
              </a:ext>
            </a:extLst>
          </p:cNvPr>
          <p:cNvSpPr txBox="1"/>
          <p:nvPr/>
        </p:nvSpPr>
        <p:spPr>
          <a:xfrm>
            <a:off x="462574" y="4261303"/>
            <a:ext cx="651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8E43E9-E1CC-469A-95C4-5581140F3644}" type="slidenum">
              <a:rPr lang="es-ES" smtClean="0">
                <a:solidFill>
                  <a:schemeClr val="bg1"/>
                </a:solidFill>
                <a:latin typeface="Source Sans Pro"/>
                <a:ea typeface="Source Sans Pro"/>
                <a:sym typeface="Source Sans Pro"/>
              </a:rPr>
              <a:t>2</a:t>
            </a:fld>
            <a:endParaRPr lang="es-CO" dirty="0">
              <a:solidFill>
                <a:schemeClr val="bg1"/>
              </a:solidFill>
              <a:latin typeface="Source Sans Pro"/>
              <a:ea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</a:t>
            </a:r>
            <a:r>
              <a:rPr lang="es-CO" dirty="0"/>
              <a:t>BJETIVOS</a:t>
            </a:r>
            <a:endParaRPr dirty="0"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 idx="2"/>
          </p:nvPr>
        </p:nvSpPr>
        <p:spPr>
          <a:xfrm>
            <a:off x="494725" y="1857526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4" name="Google Shape;204;p35"/>
          <p:cNvSpPr txBox="1">
            <a:spLocks noGrp="1"/>
          </p:cNvSpPr>
          <p:nvPr>
            <p:ph type="subTitle" idx="3"/>
          </p:nvPr>
        </p:nvSpPr>
        <p:spPr>
          <a:xfrm>
            <a:off x="1646112" y="1944831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CO" dirty="0"/>
              <a:t>Restaurar imágenes borrosas.</a:t>
            </a:r>
            <a:endParaRPr dirty="0"/>
          </a:p>
        </p:txBody>
      </p:sp>
      <p:sp>
        <p:nvSpPr>
          <p:cNvPr id="205" name="Google Shape;205;p35"/>
          <p:cNvSpPr txBox="1">
            <a:spLocks noGrp="1"/>
          </p:cNvSpPr>
          <p:nvPr>
            <p:ph type="title" idx="4"/>
          </p:nvPr>
        </p:nvSpPr>
        <p:spPr>
          <a:xfrm>
            <a:off x="2330593" y="3477325"/>
            <a:ext cx="1020083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subTitle" idx="6"/>
          </p:nvPr>
        </p:nvSpPr>
        <p:spPr>
          <a:xfrm>
            <a:off x="3489381" y="3485388"/>
            <a:ext cx="2520238" cy="893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CO" dirty="0"/>
              <a:t>Comparar diferentes redes neuronales contra la red neuronal propuesta.</a:t>
            </a:r>
            <a:endParaRPr dirty="0"/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7"/>
          </p:nvPr>
        </p:nvSpPr>
        <p:spPr>
          <a:xfrm>
            <a:off x="4333575" y="1857501"/>
            <a:ext cx="1113062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0" name="Google Shape;210;p35"/>
          <p:cNvSpPr txBox="1">
            <a:spLocks noGrp="1"/>
          </p:cNvSpPr>
          <p:nvPr>
            <p:ph type="subTitle" idx="9"/>
          </p:nvPr>
        </p:nvSpPr>
        <p:spPr>
          <a:xfrm>
            <a:off x="5504924" y="1894142"/>
            <a:ext cx="2712439" cy="8122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CO" sz="1400" dirty="0"/>
              <a:t>Motivar el uso de transferencia de aprendizaje para la restauración de imágenes.</a:t>
            </a:r>
            <a:endParaRPr sz="1400" dirty="0"/>
          </a:p>
        </p:txBody>
      </p:sp>
      <p:sp>
        <p:nvSpPr>
          <p:cNvPr id="214" name="Google Shape;214;p35"/>
          <p:cNvSpPr/>
          <p:nvPr/>
        </p:nvSpPr>
        <p:spPr>
          <a:xfrm>
            <a:off x="1561300" y="1857553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5"/>
          <p:cNvSpPr/>
          <p:nvPr/>
        </p:nvSpPr>
        <p:spPr>
          <a:xfrm>
            <a:off x="3397169" y="3477352"/>
            <a:ext cx="45719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5"/>
          <p:cNvSpPr/>
          <p:nvPr/>
        </p:nvSpPr>
        <p:spPr>
          <a:xfrm>
            <a:off x="5400150" y="1857528"/>
            <a:ext cx="45719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CE803CE-2981-4D55-9DD8-7886C7E41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7" y="4603500"/>
            <a:ext cx="1658256" cy="59746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9FB1BB7-7577-47D5-A6C4-0315A73A7FA4}"/>
              </a:ext>
            </a:extLst>
          </p:cNvPr>
          <p:cNvSpPr txBox="1"/>
          <p:nvPr/>
        </p:nvSpPr>
        <p:spPr>
          <a:xfrm>
            <a:off x="8034949" y="4256978"/>
            <a:ext cx="651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8E43E9-E1CC-469A-95C4-5581140F3644}" type="slidenum">
              <a:rPr lang="es-ES" smtClean="0">
                <a:solidFill>
                  <a:schemeClr val="tx1"/>
                </a:solidFill>
                <a:latin typeface="Source Sans Pro"/>
                <a:ea typeface="Source Sans Pro"/>
                <a:sym typeface="Source Sans Pro"/>
              </a:rPr>
              <a:t>3</a:t>
            </a:fld>
            <a:endParaRPr lang="es-CO" dirty="0">
              <a:solidFill>
                <a:schemeClr val="tx1"/>
              </a:solidFill>
              <a:latin typeface="Source Sans Pro"/>
              <a:ea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534263" y="343997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</a:t>
            </a:r>
            <a:r>
              <a:rPr lang="es-CO" dirty="0"/>
              <a:t>ATASETS</a:t>
            </a:r>
            <a:endParaRPr dirty="0"/>
          </a:p>
        </p:txBody>
      </p:sp>
      <p:pic>
        <p:nvPicPr>
          <p:cNvPr id="6" name="Imagen 5" descr="Captura de pantalla de un celular con texto&#10;&#10;Descripción generada automáticamente">
            <a:extLst>
              <a:ext uri="{FF2B5EF4-FFF2-40B4-BE49-F238E27FC236}">
                <a16:creationId xmlns:a16="http://schemas.microsoft.com/office/drawing/2014/main" id="{FA48098D-39CA-46D8-B07B-7EA0A6715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774" y="4153200"/>
            <a:ext cx="3838135" cy="831246"/>
          </a:xfrm>
          <a:prstGeom prst="rect">
            <a:avLst/>
          </a:prstGeom>
        </p:spPr>
      </p:pic>
      <p:pic>
        <p:nvPicPr>
          <p:cNvPr id="19" name="Picture 2" descr="Un grito de Libertad...: UNIVERSIDADES">
            <a:extLst>
              <a:ext uri="{FF2B5EF4-FFF2-40B4-BE49-F238E27FC236}">
                <a16:creationId xmlns:a16="http://schemas.microsoft.com/office/drawing/2014/main" id="{875A7798-7A9F-49DB-9F2F-0E5CB25F1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000" y="66776"/>
            <a:ext cx="900000" cy="41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F22C20F-B00C-44E9-AE01-E14E650D33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0" b="27200"/>
          <a:stretch/>
        </p:blipFill>
        <p:spPr>
          <a:xfrm>
            <a:off x="8373864" y="66777"/>
            <a:ext cx="644194" cy="409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n 7" descr="Imagen que contiene foto, diferente, pequeño, montón&#10;&#10;Descripción generada automáticamente">
            <a:extLst>
              <a:ext uri="{FF2B5EF4-FFF2-40B4-BE49-F238E27FC236}">
                <a16:creationId xmlns:a16="http://schemas.microsoft.com/office/drawing/2014/main" id="{28294C36-246D-4BC1-8189-123C8CBCE3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203" t="-1411" r="-1837" b="22370"/>
          <a:stretch/>
        </p:blipFill>
        <p:spPr>
          <a:xfrm>
            <a:off x="1845739" y="976935"/>
            <a:ext cx="5300203" cy="2901228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FCE2B845-2D1B-488A-AE1D-2E42C53B8456}"/>
              </a:ext>
            </a:extLst>
          </p:cNvPr>
          <p:cNvSpPr txBox="1"/>
          <p:nvPr/>
        </p:nvSpPr>
        <p:spPr>
          <a:xfrm>
            <a:off x="8034949" y="4256978"/>
            <a:ext cx="651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8E43E9-E1CC-469A-95C4-5581140F3644}" type="slidenum">
              <a:rPr lang="es-ES" smtClean="0">
                <a:solidFill>
                  <a:schemeClr val="bg1"/>
                </a:solidFill>
                <a:latin typeface="Source Sans Pro"/>
                <a:ea typeface="Source Sans Pro"/>
                <a:sym typeface="Source Sans Pro"/>
              </a:rPr>
              <a:t>4</a:t>
            </a:fld>
            <a:endParaRPr lang="es-CO" dirty="0">
              <a:solidFill>
                <a:schemeClr val="bg1"/>
              </a:solidFill>
              <a:latin typeface="Source Sans Pro"/>
              <a:ea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title"/>
          </p:nvPr>
        </p:nvSpPr>
        <p:spPr>
          <a:xfrm>
            <a:off x="312857" y="1700467"/>
            <a:ext cx="3801943" cy="564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CNN PROPUESTA</a:t>
            </a:r>
            <a:endParaRPr dirty="0"/>
          </a:p>
        </p:txBody>
      </p:sp>
      <p:sp>
        <p:nvSpPr>
          <p:cNvPr id="238" name="Google Shape;238;p38"/>
          <p:cNvSpPr txBox="1">
            <a:spLocks noGrp="1"/>
          </p:cNvSpPr>
          <p:nvPr>
            <p:ph type="subTitle" idx="1"/>
          </p:nvPr>
        </p:nvSpPr>
        <p:spPr>
          <a:xfrm>
            <a:off x="789943" y="2264569"/>
            <a:ext cx="2447808" cy="843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</a:pPr>
            <a:r>
              <a:rPr lang="es-CO" sz="1400" dirty="0"/>
              <a:t>Arquitectura de autoencoder basada en U-Net</a:t>
            </a:r>
            <a:endParaRPr sz="1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B4BD902-011B-4A05-A719-AD100837E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812" y="854522"/>
            <a:ext cx="4882463" cy="3320155"/>
          </a:xfrm>
          <a:prstGeom prst="rect">
            <a:avLst/>
          </a:prstGeom>
        </p:spPr>
      </p:pic>
      <p:pic>
        <p:nvPicPr>
          <p:cNvPr id="5" name="Picture 2" descr="Un grito de Libertad...: UNIVERSIDADES">
            <a:extLst>
              <a:ext uri="{FF2B5EF4-FFF2-40B4-BE49-F238E27FC236}">
                <a16:creationId xmlns:a16="http://schemas.microsoft.com/office/drawing/2014/main" id="{DB0DF4F1-9BB8-4534-9D3D-95378953E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7" y="4660025"/>
            <a:ext cx="900000" cy="41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43C5BFA-A9D8-46E1-8249-588EEA351A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0" b="27200"/>
          <a:stretch/>
        </p:blipFill>
        <p:spPr>
          <a:xfrm>
            <a:off x="1026951" y="4660026"/>
            <a:ext cx="644194" cy="409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E87756E-8713-497D-BC37-12238521E9CA}"/>
              </a:ext>
            </a:extLst>
          </p:cNvPr>
          <p:cNvSpPr txBox="1"/>
          <p:nvPr/>
        </p:nvSpPr>
        <p:spPr>
          <a:xfrm>
            <a:off x="8034949" y="4256978"/>
            <a:ext cx="651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8E43E9-E1CC-469A-95C4-5581140F3644}" type="slidenum">
              <a:rPr lang="es-ES" smtClean="0">
                <a:solidFill>
                  <a:schemeClr val="tx1"/>
                </a:solidFill>
                <a:latin typeface="Source Sans Pro"/>
                <a:ea typeface="Source Sans Pro"/>
                <a:sym typeface="Source Sans Pro"/>
              </a:rPr>
              <a:t>5</a:t>
            </a:fld>
            <a:endParaRPr lang="es-CO" dirty="0">
              <a:solidFill>
                <a:schemeClr val="tx1"/>
              </a:solidFill>
              <a:latin typeface="Source Sans Pro"/>
              <a:ea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>
            <a:spLocks noGrp="1"/>
          </p:cNvSpPr>
          <p:nvPr>
            <p:ph type="title"/>
          </p:nvPr>
        </p:nvSpPr>
        <p:spPr>
          <a:xfrm>
            <a:off x="334237" y="563719"/>
            <a:ext cx="355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SOBRE EL MODELO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Google Shape;355;p44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995896" y="1711557"/>
                <a:ext cx="1829335" cy="71762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71450" lvl="0" indent="-17145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es-ES" sz="1200" dirty="0"/>
                  <a:t>Optimizador Adam con una tasa de aprendizaje de </a:t>
                </a:r>
                <a14:m>
                  <m:oMath xmlns:m="http://schemas.openxmlformats.org/officeDocument/2006/math"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s-E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sz="1200" dirty="0"/>
              </a:p>
            </p:txBody>
          </p:sp>
        </mc:Choice>
        <mc:Fallback xmlns="">
          <p:sp>
            <p:nvSpPr>
              <p:cNvPr id="355" name="Google Shape;355;p4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95896" y="1711557"/>
                <a:ext cx="1829335" cy="717625"/>
              </a:xfrm>
              <a:prstGeom prst="rect">
                <a:avLst/>
              </a:prstGeom>
              <a:blipFill>
                <a:blip r:embed="rId3"/>
                <a:stretch>
                  <a:fillRect l="-2000" t="-5983" r="-1667" b="-341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6" name="Google Shape;356;p44"/>
          <p:cNvSpPr txBox="1">
            <a:spLocks noGrp="1"/>
          </p:cNvSpPr>
          <p:nvPr>
            <p:ph type="subTitle" idx="2"/>
          </p:nvPr>
        </p:nvSpPr>
        <p:spPr>
          <a:xfrm>
            <a:off x="913431" y="1374057"/>
            <a:ext cx="1965732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CO" dirty="0"/>
              <a:t>Hiperparametros</a:t>
            </a:r>
            <a:endParaRPr dirty="0"/>
          </a:p>
        </p:txBody>
      </p:sp>
      <p:sp>
        <p:nvSpPr>
          <p:cNvPr id="357" name="Google Shape;357;p44"/>
          <p:cNvSpPr txBox="1">
            <a:spLocks noGrp="1"/>
          </p:cNvSpPr>
          <p:nvPr>
            <p:ph type="subTitle" idx="3"/>
          </p:nvPr>
        </p:nvSpPr>
        <p:spPr>
          <a:xfrm>
            <a:off x="983479" y="2417024"/>
            <a:ext cx="1841752" cy="469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CO" sz="1200" dirty="0"/>
              <a:t>100 épocas o iteraciones</a:t>
            </a:r>
            <a:endParaRPr sz="1200" dirty="0"/>
          </a:p>
        </p:txBody>
      </p:sp>
      <p:sp>
        <p:nvSpPr>
          <p:cNvPr id="359" name="Google Shape;359;p44"/>
          <p:cNvSpPr txBox="1">
            <a:spLocks noGrp="1"/>
          </p:cNvSpPr>
          <p:nvPr>
            <p:ph type="subTitle" idx="5"/>
          </p:nvPr>
        </p:nvSpPr>
        <p:spPr>
          <a:xfrm>
            <a:off x="4322162" y="1741091"/>
            <a:ext cx="17785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CO" sz="1200" dirty="0"/>
              <a:t>Proporción máxima de señal de ruido</a:t>
            </a:r>
            <a:endParaRPr sz="1200" dirty="0"/>
          </a:p>
        </p:txBody>
      </p:sp>
      <p:sp>
        <p:nvSpPr>
          <p:cNvPr id="360" name="Google Shape;360;p44"/>
          <p:cNvSpPr txBox="1">
            <a:spLocks noGrp="1"/>
          </p:cNvSpPr>
          <p:nvPr>
            <p:ph type="subTitle" idx="6"/>
          </p:nvPr>
        </p:nvSpPr>
        <p:spPr>
          <a:xfrm>
            <a:off x="4064974" y="1394282"/>
            <a:ext cx="2099577" cy="317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CO" sz="1600" dirty="0"/>
              <a:t>Métricas de evaluación </a:t>
            </a:r>
            <a:endParaRPr sz="1600" dirty="0"/>
          </a:p>
        </p:txBody>
      </p:sp>
      <p:sp>
        <p:nvSpPr>
          <p:cNvPr id="367" name="Google Shape;367;p44"/>
          <p:cNvSpPr/>
          <p:nvPr/>
        </p:nvSpPr>
        <p:spPr>
          <a:xfrm>
            <a:off x="859500" y="1604144"/>
            <a:ext cx="45719" cy="1417969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4"/>
          <p:cNvSpPr/>
          <p:nvPr/>
        </p:nvSpPr>
        <p:spPr>
          <a:xfrm>
            <a:off x="3924483" y="1604144"/>
            <a:ext cx="45719" cy="1417969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59;p44">
            <a:extLst>
              <a:ext uri="{FF2B5EF4-FFF2-40B4-BE49-F238E27FC236}">
                <a16:creationId xmlns:a16="http://schemas.microsoft.com/office/drawing/2014/main" id="{8F42FE4C-181C-4F05-A173-0BFA57AA897D}"/>
              </a:ext>
            </a:extLst>
          </p:cNvPr>
          <p:cNvSpPr txBox="1">
            <a:spLocks/>
          </p:cNvSpPr>
          <p:nvPr/>
        </p:nvSpPr>
        <p:spPr>
          <a:xfrm>
            <a:off x="4322162" y="2417024"/>
            <a:ext cx="17785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ES" sz="1200" dirty="0"/>
              <a:t>Error cuadrático medio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2C66540-4034-4C26-B755-96C06D40B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710" y="1773558"/>
            <a:ext cx="1838820" cy="510084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3A9F403D-C01D-48D5-B49A-75C7EDDB8B2D}"/>
              </a:ext>
            </a:extLst>
          </p:cNvPr>
          <p:cNvSpPr txBox="1"/>
          <p:nvPr/>
        </p:nvSpPr>
        <p:spPr>
          <a:xfrm>
            <a:off x="4019474" y="3727580"/>
            <a:ext cx="429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accent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 ambas ecuaciones se compara cada imagen objetivo con su reconstrucción pixel a pixel.</a:t>
            </a:r>
            <a:endParaRPr lang="es-CO" sz="1200" dirty="0">
              <a:solidFill>
                <a:schemeClr val="accent2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736C220F-34B5-4B8A-9635-5822FC62AAEE}"/>
              </a:ext>
            </a:extLst>
          </p:cNvPr>
          <p:cNvSpPr/>
          <p:nvPr/>
        </p:nvSpPr>
        <p:spPr>
          <a:xfrm>
            <a:off x="6015038" y="2027441"/>
            <a:ext cx="278606" cy="7996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Flecha: a la derecha 41">
            <a:extLst>
              <a:ext uri="{FF2B5EF4-FFF2-40B4-BE49-F238E27FC236}">
                <a16:creationId xmlns:a16="http://schemas.microsoft.com/office/drawing/2014/main" id="{09DED17E-565F-48E4-A8A0-45C5F309E41A}"/>
              </a:ext>
            </a:extLst>
          </p:cNvPr>
          <p:cNvSpPr/>
          <p:nvPr/>
        </p:nvSpPr>
        <p:spPr>
          <a:xfrm>
            <a:off x="6015038" y="2663391"/>
            <a:ext cx="278606" cy="7996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13A97E8-6FC9-4F59-8BA3-30259B3C9970}"/>
              </a:ext>
            </a:extLst>
          </p:cNvPr>
          <p:cNvSpPr txBox="1"/>
          <p:nvPr/>
        </p:nvSpPr>
        <p:spPr>
          <a:xfrm>
            <a:off x="710666" y="3727580"/>
            <a:ext cx="2200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accent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Usados para este modelo y todas las pruebas </a:t>
            </a:r>
            <a:endParaRPr lang="es-CO" sz="1200" dirty="0">
              <a:solidFill>
                <a:schemeClr val="accent2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3" name="Abrir llave 22">
            <a:extLst>
              <a:ext uri="{FF2B5EF4-FFF2-40B4-BE49-F238E27FC236}">
                <a16:creationId xmlns:a16="http://schemas.microsoft.com/office/drawing/2014/main" id="{29F9DDC8-A848-4204-817A-01476807B8AC}"/>
              </a:ext>
            </a:extLst>
          </p:cNvPr>
          <p:cNvSpPr/>
          <p:nvPr/>
        </p:nvSpPr>
        <p:spPr>
          <a:xfrm rot="16200000">
            <a:off x="1661048" y="2524185"/>
            <a:ext cx="299512" cy="162981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Abrir llave 44">
            <a:extLst>
              <a:ext uri="{FF2B5EF4-FFF2-40B4-BE49-F238E27FC236}">
                <a16:creationId xmlns:a16="http://schemas.microsoft.com/office/drawing/2014/main" id="{79FE876C-06D2-4CC0-810A-C02A5239F278}"/>
              </a:ext>
            </a:extLst>
          </p:cNvPr>
          <p:cNvSpPr/>
          <p:nvPr/>
        </p:nvSpPr>
        <p:spPr>
          <a:xfrm rot="16200000">
            <a:off x="5874530" y="1370991"/>
            <a:ext cx="317091" cy="393620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D12A3E-26B1-444B-8D21-4010B0AE3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208" y="2456820"/>
            <a:ext cx="1687824" cy="476402"/>
          </a:xfrm>
          <a:prstGeom prst="rect">
            <a:avLst/>
          </a:prstGeom>
        </p:spPr>
      </p:pic>
      <p:pic>
        <p:nvPicPr>
          <p:cNvPr id="24" name="Picture 2" descr="Un grito de Libertad...: UNIVERSIDADES">
            <a:extLst>
              <a:ext uri="{FF2B5EF4-FFF2-40B4-BE49-F238E27FC236}">
                <a16:creationId xmlns:a16="http://schemas.microsoft.com/office/drawing/2014/main" id="{81F3F175-1EB4-4DCB-AA62-91E591334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7" y="4660025"/>
            <a:ext cx="900000" cy="41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2699FFE7-8C8C-464E-A624-11EFEF6373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0" b="27200"/>
          <a:stretch/>
        </p:blipFill>
        <p:spPr>
          <a:xfrm>
            <a:off x="1026951" y="4660026"/>
            <a:ext cx="644194" cy="409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BFD4557D-4CE8-478E-9F28-95E75427ABAC}"/>
              </a:ext>
            </a:extLst>
          </p:cNvPr>
          <p:cNvSpPr txBox="1"/>
          <p:nvPr/>
        </p:nvSpPr>
        <p:spPr>
          <a:xfrm>
            <a:off x="8034949" y="4256978"/>
            <a:ext cx="651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8E43E9-E1CC-469A-95C4-5581140F3644}" type="slidenum">
              <a:rPr lang="es-ES" smtClean="0">
                <a:solidFill>
                  <a:schemeClr val="bg1"/>
                </a:solidFill>
                <a:latin typeface="Source Sans Pro"/>
                <a:ea typeface="Source Sans Pro"/>
                <a:sym typeface="Source Sans Pro"/>
              </a:rPr>
              <a:t>6</a:t>
            </a:fld>
            <a:endParaRPr lang="es-CO" dirty="0">
              <a:solidFill>
                <a:schemeClr val="bg1"/>
              </a:solidFill>
              <a:latin typeface="Source Sans Pro"/>
              <a:ea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title" idx="2"/>
          </p:nvPr>
        </p:nvSpPr>
        <p:spPr>
          <a:xfrm>
            <a:off x="1683503" y="1875854"/>
            <a:ext cx="5457675" cy="945275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dirty="0">
                <a:solidFill>
                  <a:schemeClr val="lt2"/>
                </a:solidFill>
              </a:rPr>
              <a:t>APRENDIENDO PESOS ÓPTIMOS </a:t>
            </a:r>
            <a:endParaRPr sz="2800" dirty="0">
              <a:solidFill>
                <a:schemeClr val="lt2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999D150-D4E9-45E2-AA6B-0C8658CAB7AA}"/>
              </a:ext>
            </a:extLst>
          </p:cNvPr>
          <p:cNvSpPr txBox="1"/>
          <p:nvPr/>
        </p:nvSpPr>
        <p:spPr>
          <a:xfrm>
            <a:off x="2085975" y="1042988"/>
            <a:ext cx="2921944" cy="42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9DC40D9-464B-46AA-9980-6619075EC7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571142"/>
              </p:ext>
            </p:extLst>
          </p:nvPr>
        </p:nvGraphicFramePr>
        <p:xfrm>
          <a:off x="1064419" y="2828933"/>
          <a:ext cx="6657897" cy="1741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C66486B2-6975-4550-B2B0-BAFE77BDCD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6700214"/>
              </p:ext>
            </p:extLst>
          </p:nvPr>
        </p:nvGraphicFramePr>
        <p:xfrm>
          <a:off x="2627595" y="862585"/>
          <a:ext cx="3516030" cy="831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Flecha: doblada hacia arriba 11">
            <a:extLst>
              <a:ext uri="{FF2B5EF4-FFF2-40B4-BE49-F238E27FC236}">
                <a16:creationId xmlns:a16="http://schemas.microsoft.com/office/drawing/2014/main" id="{4C8C663A-2E6E-43B3-A960-B2DA5E42399C}"/>
              </a:ext>
            </a:extLst>
          </p:cNvPr>
          <p:cNvSpPr/>
          <p:nvPr/>
        </p:nvSpPr>
        <p:spPr>
          <a:xfrm rot="10800000">
            <a:off x="3236268" y="1438894"/>
            <a:ext cx="371325" cy="26932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Abrir llave 12">
            <a:extLst>
              <a:ext uri="{FF2B5EF4-FFF2-40B4-BE49-F238E27FC236}">
                <a16:creationId xmlns:a16="http://schemas.microsoft.com/office/drawing/2014/main" id="{EF2279DB-27C4-4555-9CE7-48FE735A51B9}"/>
              </a:ext>
            </a:extLst>
          </p:cNvPr>
          <p:cNvSpPr/>
          <p:nvPr/>
        </p:nvSpPr>
        <p:spPr>
          <a:xfrm rot="16200000">
            <a:off x="4131742" y="1455100"/>
            <a:ext cx="345091" cy="30673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2" descr="Un grito de Libertad...: UNIVERSIDADES">
            <a:extLst>
              <a:ext uri="{FF2B5EF4-FFF2-40B4-BE49-F238E27FC236}">
                <a16:creationId xmlns:a16="http://schemas.microsoft.com/office/drawing/2014/main" id="{FE6C5551-C18C-4CC0-BCE2-BEBE9CF08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7" y="4660025"/>
            <a:ext cx="900000" cy="41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D07E394-6AEB-4EDA-B0BB-939C51BD088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0" b="27200"/>
          <a:stretch/>
        </p:blipFill>
        <p:spPr>
          <a:xfrm>
            <a:off x="1026951" y="4660026"/>
            <a:ext cx="644194" cy="409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35610DB-6BA9-44C7-8B37-103FAF2C5834}"/>
              </a:ext>
            </a:extLst>
          </p:cNvPr>
          <p:cNvSpPr txBox="1"/>
          <p:nvPr/>
        </p:nvSpPr>
        <p:spPr>
          <a:xfrm>
            <a:off x="8034949" y="4256978"/>
            <a:ext cx="651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8E43E9-E1CC-469A-95C4-5581140F3644}" type="slidenum">
              <a:rPr lang="es-ES" smtClean="0">
                <a:solidFill>
                  <a:schemeClr val="bg1"/>
                </a:solidFill>
                <a:latin typeface="Source Sans Pro"/>
                <a:ea typeface="Source Sans Pro"/>
                <a:sym typeface="Source Sans Pro"/>
              </a:rPr>
              <a:t>7</a:t>
            </a:fld>
            <a:endParaRPr lang="es-CO" dirty="0">
              <a:solidFill>
                <a:schemeClr val="bg1"/>
              </a:solidFill>
              <a:latin typeface="Source Sans Pro"/>
              <a:ea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>
            <a:spLocks noGrp="1"/>
          </p:cNvSpPr>
          <p:nvPr>
            <p:ph type="title"/>
          </p:nvPr>
        </p:nvSpPr>
        <p:spPr>
          <a:xfrm>
            <a:off x="567290" y="1931888"/>
            <a:ext cx="1868729" cy="1202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ES" sz="1800" b="1" dirty="0"/>
              <a:t>Vista del modelo cuando se aprenden los pesos óptimos</a:t>
            </a:r>
            <a:endParaRPr lang="es-ES" sz="1800" dirty="0"/>
          </a:p>
        </p:txBody>
      </p:sp>
      <p:sp>
        <p:nvSpPr>
          <p:cNvPr id="390" name="Google Shape;390;p46"/>
          <p:cNvSpPr txBox="1"/>
          <p:nvPr/>
        </p:nvSpPr>
        <p:spPr>
          <a:xfrm>
            <a:off x="2117135" y="574590"/>
            <a:ext cx="1868729" cy="74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s-ES" dirty="0">
                <a:solidFill>
                  <a:srgbClr val="637B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Reconstrucción de imagen con el modelo sin entrenar</a:t>
            </a:r>
            <a:endParaRPr dirty="0">
              <a:solidFill>
                <a:srgbClr val="637B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102D3E3-91AB-43C7-9802-19F95E5B7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495" y="1808412"/>
            <a:ext cx="4411010" cy="144913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99B6AD6-669B-4A79-AB80-5DCA10CB2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3" y="209758"/>
            <a:ext cx="4636715" cy="148248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C02C53F-B0CD-4919-A269-EF6B6B254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20" y="3373715"/>
            <a:ext cx="4542111" cy="1443205"/>
          </a:xfrm>
          <a:prstGeom prst="rect">
            <a:avLst/>
          </a:prstGeom>
        </p:spPr>
      </p:pic>
      <p:sp>
        <p:nvSpPr>
          <p:cNvPr id="20" name="Google Shape;390;p46">
            <a:extLst>
              <a:ext uri="{FF2B5EF4-FFF2-40B4-BE49-F238E27FC236}">
                <a16:creationId xmlns:a16="http://schemas.microsoft.com/office/drawing/2014/main" id="{76D612EB-DFC7-4326-916C-30B7ABC3DB62}"/>
              </a:ext>
            </a:extLst>
          </p:cNvPr>
          <p:cNvSpPr txBox="1"/>
          <p:nvPr/>
        </p:nvSpPr>
        <p:spPr>
          <a:xfrm>
            <a:off x="5548516" y="3723983"/>
            <a:ext cx="1868729" cy="74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s-ES" dirty="0">
                <a:solidFill>
                  <a:srgbClr val="637B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Reconstrucción de imagen con el modelo entrenado</a:t>
            </a:r>
            <a:endParaRPr dirty="0">
              <a:solidFill>
                <a:srgbClr val="637B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Rectángulo: una sola esquina cortada 4">
            <a:extLst>
              <a:ext uri="{FF2B5EF4-FFF2-40B4-BE49-F238E27FC236}">
                <a16:creationId xmlns:a16="http://schemas.microsoft.com/office/drawing/2014/main" id="{6094D5A8-1EFF-48FD-897C-8ABAEABF9436}"/>
              </a:ext>
            </a:extLst>
          </p:cNvPr>
          <p:cNvSpPr/>
          <p:nvPr/>
        </p:nvSpPr>
        <p:spPr>
          <a:xfrm>
            <a:off x="7069378" y="2202175"/>
            <a:ext cx="1507332" cy="879505"/>
          </a:xfrm>
          <a:prstGeom prst="snip1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2000 imágenes para el entrenamiento</a:t>
            </a:r>
            <a:endParaRPr lang="es-CO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" name="Picture 2" descr="Un grito de Libertad...: UNIVERSIDADES">
            <a:extLst>
              <a:ext uri="{FF2B5EF4-FFF2-40B4-BE49-F238E27FC236}">
                <a16:creationId xmlns:a16="http://schemas.microsoft.com/office/drawing/2014/main" id="{7F347017-1B84-466B-AC55-40B833151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868" y="4611137"/>
            <a:ext cx="900000" cy="41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95BF329-8911-4553-8960-7F5E7919D3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0" b="27200"/>
          <a:stretch/>
        </p:blipFill>
        <p:spPr>
          <a:xfrm>
            <a:off x="8420732" y="4611138"/>
            <a:ext cx="644194" cy="409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A2B2D97-BF4B-4B2A-8F8D-04553057BE94}"/>
              </a:ext>
            </a:extLst>
          </p:cNvPr>
          <p:cNvSpPr txBox="1"/>
          <p:nvPr/>
        </p:nvSpPr>
        <p:spPr>
          <a:xfrm>
            <a:off x="8034949" y="4256978"/>
            <a:ext cx="651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8E43E9-E1CC-469A-95C4-5581140F3644}" type="slidenum">
              <a:rPr lang="es-ES" smtClean="0">
                <a:solidFill>
                  <a:schemeClr val="tx1"/>
                </a:solidFill>
                <a:latin typeface="Source Sans Pro"/>
                <a:ea typeface="Source Sans Pro"/>
                <a:sym typeface="Source Sans Pro"/>
              </a:rPr>
              <a:t>8</a:t>
            </a:fld>
            <a:endParaRPr lang="es-CO" dirty="0">
              <a:solidFill>
                <a:schemeClr val="tx1"/>
              </a:solidFill>
              <a:latin typeface="Source Sans Pro"/>
              <a:ea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9"/>
          <p:cNvSpPr txBox="1">
            <a:spLocks noGrp="1"/>
          </p:cNvSpPr>
          <p:nvPr>
            <p:ph type="title"/>
          </p:nvPr>
        </p:nvSpPr>
        <p:spPr>
          <a:xfrm>
            <a:off x="670128" y="1626491"/>
            <a:ext cx="2128838" cy="932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APLICANDO AJUSTE FINO </a:t>
            </a:r>
            <a:endParaRPr sz="2400" dirty="0"/>
          </a:p>
        </p:txBody>
      </p:sp>
      <p:sp>
        <p:nvSpPr>
          <p:cNvPr id="435" name="Google Shape;435;p49"/>
          <p:cNvSpPr txBox="1">
            <a:spLocks noGrp="1"/>
          </p:cNvSpPr>
          <p:nvPr>
            <p:ph type="subTitle" idx="1"/>
          </p:nvPr>
        </p:nvSpPr>
        <p:spPr>
          <a:xfrm>
            <a:off x="403428" y="2655890"/>
            <a:ext cx="2662238" cy="825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CO" sz="1600" dirty="0"/>
              <a:t>Congelando solo la mitad de los pesos (encoder</a:t>
            </a:r>
            <a:r>
              <a:rPr lang="es-CO" dirty="0"/>
              <a:t>)</a:t>
            </a:r>
            <a:endParaRPr dirty="0"/>
          </a:p>
        </p:txBody>
      </p:sp>
      <p:sp>
        <p:nvSpPr>
          <p:cNvPr id="437" name="Google Shape;437;p49"/>
          <p:cNvSpPr/>
          <p:nvPr/>
        </p:nvSpPr>
        <p:spPr>
          <a:xfrm rot="5400000">
            <a:off x="1685567" y="2749003"/>
            <a:ext cx="26525" cy="1264205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Imagen que contiene computadora, verde, firmar, computer&#10;&#10;Descripción generada automáticamente">
            <a:extLst>
              <a:ext uri="{FF2B5EF4-FFF2-40B4-BE49-F238E27FC236}">
                <a16:creationId xmlns:a16="http://schemas.microsoft.com/office/drawing/2014/main" id="{B50BCA9E-BCD1-4064-BFF4-C20D5EC73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598" y="226830"/>
            <a:ext cx="5133974" cy="4689840"/>
          </a:xfrm>
          <a:prstGeom prst="rect">
            <a:avLst/>
          </a:prstGeom>
        </p:spPr>
      </p:pic>
      <p:pic>
        <p:nvPicPr>
          <p:cNvPr id="6" name="Picture 2" descr="Un grito de Libertad...: UNIVERSIDADES">
            <a:extLst>
              <a:ext uri="{FF2B5EF4-FFF2-40B4-BE49-F238E27FC236}">
                <a16:creationId xmlns:a16="http://schemas.microsoft.com/office/drawing/2014/main" id="{119B9936-2C8C-45CB-8962-5B9312B68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7" y="4660025"/>
            <a:ext cx="900000" cy="41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DCBFD5D-2D4C-40BF-B252-051FBE2EBE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0" b="27200"/>
          <a:stretch/>
        </p:blipFill>
        <p:spPr>
          <a:xfrm>
            <a:off x="1026951" y="4660026"/>
            <a:ext cx="644194" cy="409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414551E-F4AA-4D9C-9FB9-8EDF9CA357E2}"/>
              </a:ext>
            </a:extLst>
          </p:cNvPr>
          <p:cNvSpPr txBox="1"/>
          <p:nvPr/>
        </p:nvSpPr>
        <p:spPr>
          <a:xfrm>
            <a:off x="8034949" y="4256978"/>
            <a:ext cx="651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8E43E9-E1CC-469A-95C4-5581140F3644}" type="slidenum">
              <a:rPr lang="es-ES" smtClean="0">
                <a:solidFill>
                  <a:schemeClr val="tx1"/>
                </a:solidFill>
                <a:latin typeface="Source Sans Pro"/>
                <a:ea typeface="Source Sans Pro"/>
                <a:sym typeface="Source Sans Pro"/>
              </a:rPr>
              <a:t>9</a:t>
            </a:fld>
            <a:endParaRPr lang="es-CO" dirty="0">
              <a:solidFill>
                <a:schemeClr val="tx1"/>
              </a:solidFill>
              <a:latin typeface="Source Sans Pro"/>
              <a:ea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Meeting by Slidesgo">
  <a:themeElements>
    <a:clrScheme name="Simple Light">
      <a:dk1>
        <a:srgbClr val="000000"/>
      </a:dk1>
      <a:lt1>
        <a:srgbClr val="FFFFFF"/>
      </a:lt1>
      <a:dk2>
        <a:srgbClr val="637B7F"/>
      </a:dk2>
      <a:lt2>
        <a:srgbClr val="EBB55A"/>
      </a:lt2>
      <a:accent1>
        <a:srgbClr val="D84E2E"/>
      </a:accent1>
      <a:accent2>
        <a:srgbClr val="637B7F"/>
      </a:accent2>
      <a:accent3>
        <a:srgbClr val="EBB55A"/>
      </a:accent3>
      <a:accent4>
        <a:srgbClr val="D84E2E"/>
      </a:accent4>
      <a:accent5>
        <a:srgbClr val="637B7F"/>
      </a:accent5>
      <a:accent6>
        <a:srgbClr val="EBB55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2054</TotalTime>
  <Words>648</Words>
  <Application>Microsoft Office PowerPoint</Application>
  <PresentationFormat>Presentación en pantalla (16:9)</PresentationFormat>
  <Paragraphs>82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Reem Kufi</vt:lpstr>
      <vt:lpstr>Cambria Math</vt:lpstr>
      <vt:lpstr>Source Sans Pro</vt:lpstr>
      <vt:lpstr>Simple Meeting by Slidesgo</vt:lpstr>
      <vt:lpstr>RESTAURACIÓN DE IMÁGENES BORROSAS APLICANDO TRANSFERENCIA DE APRENDIZAJE</vt:lpstr>
      <vt:lpstr>MOTIVACIÓN</vt:lpstr>
      <vt:lpstr>OBJETIVOS</vt:lpstr>
      <vt:lpstr>DATASETS</vt:lpstr>
      <vt:lpstr>CNN PROPUESTA</vt:lpstr>
      <vt:lpstr>SOBRE EL MODELO</vt:lpstr>
      <vt:lpstr>APRENDIENDO PESOS ÓPTIMOS </vt:lpstr>
      <vt:lpstr>Vista del modelo cuando se aprenden los pesos óptimos</vt:lpstr>
      <vt:lpstr>APLICANDO AJUSTE FINO </vt:lpstr>
      <vt:lpstr>Reconstrucción de imagen con los pesos pre-entrenados</vt:lpstr>
      <vt:lpstr>Modelos entrenados para comparar contra el modelo propuesto</vt:lpstr>
      <vt:lpstr>Presentación de PowerPoint</vt:lpstr>
      <vt:lpstr>Presentación de PowerPoint</vt:lpstr>
      <vt:lpstr>Calidad de entrenamiento de los modelos</vt:lpstr>
      <vt:lpstr>Visualizando la calidad de reconstrucción de cada uno de los modelos</vt:lpstr>
      <vt:lpstr>CONCLUSIONES</vt:lpstr>
      <vt:lpstr>GRACIAS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RESTAURACIÓN DE IMÁGENES BORROSAS APLICANDO TRANSFER LEARNING</dc:title>
  <cp:lastModifiedBy>maria paula riveros gomez</cp:lastModifiedBy>
  <cp:revision>60</cp:revision>
  <dcterms:modified xsi:type="dcterms:W3CDTF">2020-09-06T14:56:02Z</dcterms:modified>
</cp:coreProperties>
</file>